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38493-002A-421E-BB0A-54D881F1151E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CC2DC-7CEB-44C3-B336-EE458FB92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Variations of a Motor Model: Introduction to Torque-Speed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10</a:t>
            </a:r>
          </a:p>
          <a:p>
            <a:r>
              <a:rPr lang="en-US" dirty="0" smtClean="0"/>
              <a:t>MBDCP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887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 Motor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893810"/>
            <a:ext cx="4114800" cy="3897390"/>
          </a:xfrm>
        </p:spPr>
        <p:txBody>
          <a:bodyPr/>
          <a:lstStyle/>
          <a:p>
            <a:r>
              <a:rPr lang="en-US" dirty="0" smtClean="0"/>
              <a:t>A power loss traction motor would be the same structure as an engine model, except with the coefficients modified to fit an electric motor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52646" y="1360409"/>
            <a:ext cx="1428217" cy="10757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Traction Motor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26912" y="2469116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842154" y="1978965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737928" y="1978965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" y="1783316"/>
            <a:ext cx="576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in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76400" y="2738735"/>
            <a:ext cx="89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loss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67112" y="1748135"/>
            <a:ext cx="89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out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45236" y="1600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0"/>
          </p:cNvCxnSpPr>
          <p:nvPr/>
        </p:nvCxnSpPr>
        <p:spPr>
          <a:xfrm flipV="1">
            <a:off x="745236" y="1600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09800" y="2743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209800" y="2743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102999" y="1508642"/>
            <a:ext cx="261510" cy="183116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67112" y="1600200"/>
            <a:ext cx="35887" cy="56377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364509" y="2244981"/>
            <a:ext cx="1" cy="803019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67000" y="3014246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Driver Command</a:t>
            </a:r>
            <a:endParaRPr lang="en-US" sz="16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81000" y="3646410"/>
            <a:ext cx="4114800" cy="2754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calculated P</a:t>
            </a:r>
            <a:r>
              <a:rPr lang="en-US" baseline="-25000" dirty="0" smtClean="0"/>
              <a:t>in</a:t>
            </a:r>
            <a:r>
              <a:rPr lang="en-US" dirty="0" smtClean="0"/>
              <a:t> will be used to demand power from the newly constructed battery model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4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Torque-Speed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Torque-Speed models provide more insight into the activity that takes place in a powertrain</a:t>
            </a:r>
          </a:p>
          <a:p>
            <a:r>
              <a:rPr lang="en-US" dirty="0" smtClean="0"/>
              <a:t>Tracking the transmission of torque and speed through the model rather than transmission of power</a:t>
            </a:r>
          </a:p>
          <a:p>
            <a:r>
              <a:rPr lang="en-US" dirty="0" smtClean="0"/>
              <a:t>We will generate T-S models for a traction motor and a driveline</a:t>
            </a:r>
          </a:p>
        </p:txBody>
      </p:sp>
    </p:spTree>
    <p:extLst>
      <p:ext uri="{BB962C8B-B14F-4D97-AF65-F5344CB8AC3E}">
        <p14:creationId xmlns:p14="http://schemas.microsoft.com/office/powerpoint/2010/main" val="2966915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Torque-Speed Motor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19200"/>
          </a:xfrm>
        </p:spPr>
        <p:txBody>
          <a:bodyPr/>
          <a:lstStyle/>
          <a:p>
            <a:r>
              <a:rPr lang="en-US" dirty="0" smtClean="0"/>
              <a:t>A torque-speed motor model is characterized by the following loss equation: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991907" y="2743200"/>
                <a:ext cx="57804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𝐿𝑜𝑠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𝑚𝑜𝑡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𝑇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800" i="1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𝑤</m:t>
                          </m:r>
                        </m:sub>
                      </m:sSub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𝐶</m:t>
                      </m:r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b="0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907" y="2743200"/>
                <a:ext cx="5780493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57200" y="3266420"/>
                <a:ext cx="8229600" cy="32867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dirty="0" smtClean="0"/>
                  <a:t>Where: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</m:oMath>
                </a14:m>
                <a:r>
                  <a:rPr lang="en-US" dirty="0" smtClean="0"/>
                  <a:t> is torque in Nm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𝜔</m:t>
                    </m:r>
                  </m:oMath>
                </a14:m>
                <a:r>
                  <a:rPr lang="en-US" dirty="0" smtClean="0"/>
                  <a:t> is motor speed in rad/s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 are all constants based off motor parameters</a:t>
                </a:r>
              </a:p>
              <a:p>
                <a:r>
                  <a:rPr lang="en-US" dirty="0" smtClean="0"/>
                  <a:t>Loss is in Watts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266420"/>
                <a:ext cx="8229600" cy="3286780"/>
              </a:xfrm>
              <a:prstGeom prst="rect">
                <a:avLst/>
              </a:prstGeom>
              <a:blipFill rotWithShape="1">
                <a:blip r:embed="rId3"/>
                <a:stretch>
                  <a:fillRect l="-1852" t="-3896" r="-296" b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0477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Torque-Speed Motor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APP is now used to demand torque. Provides a more intuitive model to work with</a:t>
            </a:r>
          </a:p>
          <a:p>
            <a:r>
              <a:rPr lang="en-US" dirty="0" smtClean="0"/>
              <a:t>Torque produced by the motor is used to “drive” the model. Feeds torque into a driveline T-S model</a:t>
            </a:r>
          </a:p>
          <a:p>
            <a:r>
              <a:rPr lang="en-US" dirty="0" smtClean="0"/>
              <a:t>Driveline T-S model has a constant spin loss applied to it</a:t>
            </a:r>
          </a:p>
          <a:p>
            <a:r>
              <a:rPr lang="en-US" dirty="0" smtClean="0"/>
              <a:t>Power demanded by the motor can be calculated using: Power[W] = Torque[Nm]*Speed[rad/s]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62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Torque-Speed Motor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199"/>
            <a:ext cx="7010400" cy="525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>
            <a:endCxn id="10" idx="0"/>
          </p:cNvCxnSpPr>
          <p:nvPr/>
        </p:nvCxnSpPr>
        <p:spPr>
          <a:xfrm flipV="1">
            <a:off x="2743200" y="2351314"/>
            <a:ext cx="2704011" cy="108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5447211" y="2351314"/>
            <a:ext cx="1972492" cy="1946366"/>
          </a:xfrm>
          <a:custGeom>
            <a:avLst/>
            <a:gdLst>
              <a:gd name="connsiteX0" fmla="*/ 0 w 1972492"/>
              <a:gd name="connsiteY0" fmla="*/ 0 h 1946366"/>
              <a:gd name="connsiteX1" fmla="*/ 169818 w 1972492"/>
              <a:gd name="connsiteY1" fmla="*/ 483326 h 1946366"/>
              <a:gd name="connsiteX2" fmla="*/ 496389 w 1972492"/>
              <a:gd name="connsiteY2" fmla="*/ 1097280 h 1946366"/>
              <a:gd name="connsiteX3" fmla="*/ 927463 w 1972492"/>
              <a:gd name="connsiteY3" fmla="*/ 1502229 h 1946366"/>
              <a:gd name="connsiteX4" fmla="*/ 1371600 w 1972492"/>
              <a:gd name="connsiteY4" fmla="*/ 1789612 h 1946366"/>
              <a:gd name="connsiteX5" fmla="*/ 1828800 w 1972492"/>
              <a:gd name="connsiteY5" fmla="*/ 1920240 h 1946366"/>
              <a:gd name="connsiteX6" fmla="*/ 1972492 w 1972492"/>
              <a:gd name="connsiteY6" fmla="*/ 1946366 h 1946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2492" h="1946366">
                <a:moveTo>
                  <a:pt x="0" y="0"/>
                </a:moveTo>
                <a:cubicBezTo>
                  <a:pt x="43543" y="150223"/>
                  <a:pt x="87087" y="300446"/>
                  <a:pt x="169818" y="483326"/>
                </a:cubicBezTo>
                <a:cubicBezTo>
                  <a:pt x="252550" y="666206"/>
                  <a:pt x="370115" y="927463"/>
                  <a:pt x="496389" y="1097280"/>
                </a:cubicBezTo>
                <a:cubicBezTo>
                  <a:pt x="622663" y="1267097"/>
                  <a:pt x="781595" y="1386840"/>
                  <a:pt x="927463" y="1502229"/>
                </a:cubicBezTo>
                <a:cubicBezTo>
                  <a:pt x="1073331" y="1617618"/>
                  <a:pt x="1221377" y="1719943"/>
                  <a:pt x="1371600" y="1789612"/>
                </a:cubicBezTo>
                <a:cubicBezTo>
                  <a:pt x="1521823" y="1859281"/>
                  <a:pt x="1728651" y="1894114"/>
                  <a:pt x="1828800" y="1920240"/>
                </a:cubicBezTo>
                <a:cubicBezTo>
                  <a:pt x="1928949" y="1946366"/>
                  <a:pt x="1950721" y="1944189"/>
                  <a:pt x="1972492" y="1946366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7419703" y="4297680"/>
            <a:ext cx="0" cy="17221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447210" y="1600200"/>
            <a:ext cx="3239589" cy="1219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Motor Characteristic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3007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BEV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a traction motor model and a battery model, we will construct a BEV model</a:t>
            </a:r>
          </a:p>
          <a:p>
            <a:r>
              <a:rPr lang="en-US" dirty="0" smtClean="0"/>
              <a:t>Architecture is very similar to a conventional vehicle and operates similarly in modeling</a:t>
            </a:r>
          </a:p>
          <a:p>
            <a:r>
              <a:rPr lang="en-US" dirty="0" smtClean="0"/>
              <a:t>In order to compare T-S models to power loss models, a BEV model will be assembled using both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796502"/>
      </p:ext>
    </p:extLst>
  </p:cSld>
  <p:clrMapOvr>
    <a:masterClrMapping/>
  </p:clrMapOvr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185</TotalTime>
  <Words>309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MBDCPx2</vt:lpstr>
      <vt:lpstr>Variations of a Motor Model: Introduction to Torque-Speed</vt:lpstr>
      <vt:lpstr>Power Loss Motor</vt:lpstr>
      <vt:lpstr>Torque-Speed Models</vt:lpstr>
      <vt:lpstr>Torque-Speed Motor</vt:lpstr>
      <vt:lpstr>Torque-Speed Motor</vt:lpstr>
      <vt:lpstr>Torque-Speed Motor</vt:lpstr>
      <vt:lpstr>BEV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Variations of a Motor Model: Introduction to Torque-Speed</dc:title>
  <dc:creator>David</dc:creator>
  <cp:lastModifiedBy>David</cp:lastModifiedBy>
  <cp:revision>10</cp:revision>
  <dcterms:created xsi:type="dcterms:W3CDTF">2013-04-17T02:01:45Z</dcterms:created>
  <dcterms:modified xsi:type="dcterms:W3CDTF">2013-04-17T05:07:31Z</dcterms:modified>
</cp:coreProperties>
</file>