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4A522-52D3-40C5-B27A-61B2F116F967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B58AF-EC20-4543-BE50-0FD693DAD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60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the architecture functionality – </a:t>
            </a:r>
            <a:r>
              <a:rPr lang="en-US" dirty="0" err="1" smtClean="0"/>
              <a:t>genset</a:t>
            </a:r>
            <a:r>
              <a:rPr lang="en-US" dirty="0" smtClean="0"/>
              <a:t>, </a:t>
            </a:r>
            <a:r>
              <a:rPr lang="en-US" dirty="0" err="1" smtClean="0"/>
              <a:t>regen</a:t>
            </a:r>
            <a:r>
              <a:rPr lang="en-US" baseline="0" dirty="0" smtClean="0"/>
              <a:t> brake, drive with tract motor, power node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B58AF-EC20-4543-BE50-0FD693DADE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59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3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13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4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0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9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66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2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4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37AF-CF95-4734-908B-93DFF07D0082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FE8F8-D54A-4E2B-B44B-44DD29576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Series PHEV Architecture Breakdown &amp; Braking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12</a:t>
            </a:r>
          </a:p>
          <a:p>
            <a:r>
              <a:rPr lang="en-US" dirty="0" smtClean="0"/>
              <a:t>MBDCP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729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PHEV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1148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next model we will generate will be of a series PHEV</a:t>
            </a:r>
          </a:p>
          <a:p>
            <a:r>
              <a:rPr lang="en-US" dirty="0" smtClean="0"/>
              <a:t>This model will include the use of a </a:t>
            </a:r>
            <a:r>
              <a:rPr lang="en-US" dirty="0" err="1" smtClean="0"/>
              <a:t>genset</a:t>
            </a:r>
            <a:r>
              <a:rPr lang="en-US" dirty="0" smtClean="0"/>
              <a:t> to charge the battery as well as regenerative braking and the development of a simple HVSC to operate the vehicle</a:t>
            </a:r>
            <a:endParaRPr lang="en-US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391" y="1590675"/>
            <a:ext cx="333375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4" name="Straight Connector 33"/>
          <p:cNvCxnSpPr>
            <a:stCxn id="41" idx="2"/>
            <a:endCxn id="38" idx="0"/>
          </p:cNvCxnSpPr>
          <p:nvPr/>
        </p:nvCxnSpPr>
        <p:spPr>
          <a:xfrm>
            <a:off x="6712931" y="4224467"/>
            <a:ext cx="0" cy="14543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6104419" y="5125164"/>
            <a:ext cx="1167278" cy="6960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High</a:t>
            </a:r>
          </a:p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Voltage</a:t>
            </a:r>
          </a:p>
          <a:p>
            <a:pPr algn="r"/>
            <a:r>
              <a:rPr lang="en-US" sz="1400" b="1" dirty="0" smtClean="0">
                <a:solidFill>
                  <a:schemeClr val="tx1"/>
                </a:solidFill>
              </a:rPr>
              <a:t>Battery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6" name="Lightning Bolt 35"/>
          <p:cNvSpPr/>
          <p:nvPr/>
        </p:nvSpPr>
        <p:spPr>
          <a:xfrm>
            <a:off x="6224905" y="5233477"/>
            <a:ext cx="218964" cy="479425"/>
          </a:xfrm>
          <a:prstGeom prst="lightningBol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7" name="Rectangle 36"/>
          <p:cNvSpPr/>
          <p:nvPr/>
        </p:nvSpPr>
        <p:spPr>
          <a:xfrm>
            <a:off x="5967712" y="5396602"/>
            <a:ext cx="135337" cy="1522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8" name="Rectangle 37"/>
          <p:cNvSpPr/>
          <p:nvPr/>
        </p:nvSpPr>
        <p:spPr>
          <a:xfrm>
            <a:off x="6347171" y="4369904"/>
            <a:ext cx="731520" cy="6653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Single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Speed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Trans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39" name="Elbow Connector 38"/>
          <p:cNvCxnSpPr>
            <a:stCxn id="37" idx="1"/>
          </p:cNvCxnSpPr>
          <p:nvPr/>
        </p:nvCxnSpPr>
        <p:spPr>
          <a:xfrm rot="10800000">
            <a:off x="5763708" y="4753459"/>
            <a:ext cx="204005" cy="719271"/>
          </a:xfrm>
          <a:prstGeom prst="bentConnector2">
            <a:avLst/>
          </a:prstGeom>
          <a:ln w="57150" cap="flat">
            <a:solidFill>
              <a:srgbClr val="F57E1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rot="5400000">
            <a:off x="5401483" y="3717506"/>
            <a:ext cx="1671139" cy="946684"/>
          </a:xfrm>
          <a:prstGeom prst="bentConnector3">
            <a:avLst>
              <a:gd name="adj1" fmla="val -3608"/>
            </a:avLst>
          </a:prstGeom>
          <a:ln w="57150" cap="flat">
            <a:solidFill>
              <a:srgbClr val="F57E1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6230349" y="3587542"/>
            <a:ext cx="965163" cy="63692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Traction Motor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4596700" y="2974869"/>
            <a:ext cx="1031919" cy="6369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DC/DC Converter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>
            <a:endCxn id="35" idx="2"/>
          </p:cNvCxnSpPr>
          <p:nvPr/>
        </p:nvCxnSpPr>
        <p:spPr>
          <a:xfrm flipV="1">
            <a:off x="6688058" y="5821250"/>
            <a:ext cx="0" cy="503350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7644420" y="2023932"/>
            <a:ext cx="0" cy="871668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671541" y="6016823"/>
            <a:ext cx="1513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Grid Electricity In</a:t>
            </a:r>
            <a:endParaRPr lang="en-US" sz="1400" b="1" dirty="0"/>
          </a:p>
        </p:txBody>
      </p:sp>
      <p:sp>
        <p:nvSpPr>
          <p:cNvPr id="46" name="Rounded Rectangle 45"/>
          <p:cNvSpPr/>
          <p:nvPr/>
        </p:nvSpPr>
        <p:spPr>
          <a:xfrm>
            <a:off x="6823941" y="1651756"/>
            <a:ext cx="862771" cy="372176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7" name="Oval 46"/>
          <p:cNvSpPr/>
          <p:nvPr/>
        </p:nvSpPr>
        <p:spPr>
          <a:xfrm rot="16200000">
            <a:off x="6874692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8" name="Oval 47"/>
          <p:cNvSpPr/>
          <p:nvPr/>
        </p:nvSpPr>
        <p:spPr>
          <a:xfrm rot="16200000">
            <a:off x="7077697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9" name="Oval 48"/>
          <p:cNvSpPr/>
          <p:nvPr/>
        </p:nvSpPr>
        <p:spPr>
          <a:xfrm rot="16200000">
            <a:off x="7280702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0" name="Oval 49"/>
          <p:cNvSpPr/>
          <p:nvPr/>
        </p:nvSpPr>
        <p:spPr>
          <a:xfrm rot="16200000">
            <a:off x="7483707" y="1753259"/>
            <a:ext cx="152254" cy="16917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1" name="TextBox 50"/>
          <p:cNvSpPr txBox="1"/>
          <p:nvPr/>
        </p:nvSpPr>
        <p:spPr>
          <a:xfrm>
            <a:off x="6900141" y="1368623"/>
            <a:ext cx="1209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Engine</a:t>
            </a:r>
            <a:endParaRPr lang="en-US" sz="1400" b="1" dirty="0"/>
          </a:p>
        </p:txBody>
      </p:sp>
      <p:sp>
        <p:nvSpPr>
          <p:cNvPr id="52" name="Rounded Rectangle 51"/>
          <p:cNvSpPr/>
          <p:nvPr/>
        </p:nvSpPr>
        <p:spPr>
          <a:xfrm>
            <a:off x="6193072" y="2362200"/>
            <a:ext cx="1034645" cy="63692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Generator Motor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53" name="Straight Connector 52"/>
          <p:cNvCxnSpPr>
            <a:endCxn id="46" idx="1"/>
          </p:cNvCxnSpPr>
          <p:nvPr/>
        </p:nvCxnSpPr>
        <p:spPr>
          <a:xfrm>
            <a:off x="6671541" y="1837844"/>
            <a:ext cx="1524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705599" y="1837844"/>
            <a:ext cx="1" cy="5243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2" idx="2"/>
            <a:endCxn id="41" idx="0"/>
          </p:cNvCxnSpPr>
          <p:nvPr/>
        </p:nvCxnSpPr>
        <p:spPr>
          <a:xfrm>
            <a:off x="6710395" y="2999125"/>
            <a:ext cx="2536" cy="588417"/>
          </a:xfrm>
          <a:prstGeom prst="line">
            <a:avLst/>
          </a:prstGeom>
          <a:ln w="57150">
            <a:solidFill>
              <a:srgbClr val="F57E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7433541" y="2895600"/>
            <a:ext cx="1002025" cy="130538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Fuel Tank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57" name="Straight Arrow Connector 56"/>
          <p:cNvCxnSpPr>
            <a:endCxn id="56" idx="3"/>
          </p:cNvCxnSpPr>
          <p:nvPr/>
        </p:nvCxnSpPr>
        <p:spPr>
          <a:xfrm flipH="1">
            <a:off x="8435566" y="3548293"/>
            <a:ext cx="521975" cy="0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458200" y="3200400"/>
            <a:ext cx="1209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Fuel In</a:t>
            </a:r>
            <a:endParaRPr lang="en-US" sz="1400" b="1" dirty="0"/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5628619" y="3293332"/>
            <a:ext cx="237091" cy="1"/>
          </a:xfrm>
          <a:prstGeom prst="line">
            <a:avLst/>
          </a:prstGeom>
          <a:ln w="57150">
            <a:solidFill>
              <a:srgbClr val="F57E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2" idx="2"/>
          </p:cNvCxnSpPr>
          <p:nvPr/>
        </p:nvCxnSpPr>
        <p:spPr>
          <a:xfrm flipH="1">
            <a:off x="5112659" y="3611794"/>
            <a:ext cx="1" cy="426806"/>
          </a:xfrm>
          <a:prstGeom prst="straightConnector1">
            <a:avLst/>
          </a:prstGeom>
          <a:ln w="34925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419600" y="3972580"/>
            <a:ext cx="1209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Accessory Load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32935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ounded Rectangle 62"/>
          <p:cNvSpPr/>
          <p:nvPr/>
        </p:nvSpPr>
        <p:spPr>
          <a:xfrm>
            <a:off x="762000" y="1676400"/>
            <a:ext cx="11430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HVSC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2514600" y="990600"/>
            <a:ext cx="1143000" cy="9144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Engine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2514600" y="2362200"/>
            <a:ext cx="1143000" cy="9144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Generator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66" name="Elbow Connector 65"/>
          <p:cNvCxnSpPr>
            <a:stCxn id="63" idx="0"/>
            <a:endCxn id="64" idx="1"/>
          </p:cNvCxnSpPr>
          <p:nvPr/>
        </p:nvCxnSpPr>
        <p:spPr>
          <a:xfrm rot="5400000" flipH="1" flipV="1">
            <a:off x="1809750" y="971550"/>
            <a:ext cx="228600" cy="1181100"/>
          </a:xfrm>
          <a:prstGeom prst="bentConnector2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63" idx="2"/>
            <a:endCxn id="65" idx="1"/>
          </p:cNvCxnSpPr>
          <p:nvPr/>
        </p:nvCxnSpPr>
        <p:spPr>
          <a:xfrm rot="16200000" flipH="1">
            <a:off x="1809750" y="2114550"/>
            <a:ext cx="228600" cy="1181100"/>
          </a:xfrm>
          <a:prstGeom prst="bentConnector2">
            <a:avLst/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4" idx="2"/>
            <a:endCxn id="65" idx="0"/>
          </p:cNvCxnSpPr>
          <p:nvPr/>
        </p:nvCxnSpPr>
        <p:spPr>
          <a:xfrm>
            <a:off x="3086100" y="1905000"/>
            <a:ext cx="0" cy="457200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>
            <a:off x="762000" y="3505200"/>
            <a:ext cx="114300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Battery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0" name="Elbow Connector 69"/>
          <p:cNvCxnSpPr>
            <a:stCxn id="69" idx="1"/>
            <a:endCxn id="63" idx="1"/>
          </p:cNvCxnSpPr>
          <p:nvPr/>
        </p:nvCxnSpPr>
        <p:spPr>
          <a:xfrm rot="10800000">
            <a:off x="762000" y="2133600"/>
            <a:ext cx="12700" cy="1828800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2857500" y="37338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2" name="Straight Arrow Connector 71"/>
          <p:cNvCxnSpPr>
            <a:stCxn id="69" idx="3"/>
            <a:endCxn id="71" idx="2"/>
          </p:cNvCxnSpPr>
          <p:nvPr/>
        </p:nvCxnSpPr>
        <p:spPr>
          <a:xfrm>
            <a:off x="1905000" y="3962400"/>
            <a:ext cx="952500" cy="0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5" idx="2"/>
            <a:endCxn id="71" idx="0"/>
          </p:cNvCxnSpPr>
          <p:nvPr/>
        </p:nvCxnSpPr>
        <p:spPr>
          <a:xfrm>
            <a:off x="3086100" y="3276600"/>
            <a:ext cx="0" cy="4572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ounded Rectangle 73"/>
          <p:cNvSpPr/>
          <p:nvPr/>
        </p:nvSpPr>
        <p:spPr>
          <a:xfrm>
            <a:off x="2514600" y="4648200"/>
            <a:ext cx="1143000" cy="914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DC/DC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Converter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5" name="Straight Arrow Connector 74"/>
          <p:cNvCxnSpPr>
            <a:stCxn id="71" idx="4"/>
            <a:endCxn id="74" idx="0"/>
          </p:cNvCxnSpPr>
          <p:nvPr/>
        </p:nvCxnSpPr>
        <p:spPr>
          <a:xfrm>
            <a:off x="3086100" y="4191000"/>
            <a:ext cx="0" cy="4572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/>
          <p:cNvSpPr/>
          <p:nvPr/>
        </p:nvSpPr>
        <p:spPr>
          <a:xfrm>
            <a:off x="4133193" y="3505200"/>
            <a:ext cx="1143000" cy="914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Traction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Motor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7" name="Straight Arrow Connector 76"/>
          <p:cNvCxnSpPr>
            <a:stCxn id="71" idx="6"/>
            <a:endCxn id="76" idx="1"/>
          </p:cNvCxnSpPr>
          <p:nvPr/>
        </p:nvCxnSpPr>
        <p:spPr>
          <a:xfrm>
            <a:off x="3314700" y="3962400"/>
            <a:ext cx="818493" cy="0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/>
          <p:cNvSpPr/>
          <p:nvPr/>
        </p:nvSpPr>
        <p:spPr>
          <a:xfrm>
            <a:off x="5867400" y="3505200"/>
            <a:ext cx="1143000" cy="914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Driveline</a:t>
            </a:r>
          </a:p>
        </p:txBody>
      </p:sp>
      <p:cxnSp>
        <p:nvCxnSpPr>
          <p:cNvPr id="79" name="Straight Arrow Connector 78"/>
          <p:cNvCxnSpPr>
            <a:stCxn id="76" idx="3"/>
            <a:endCxn id="78" idx="1"/>
          </p:cNvCxnSpPr>
          <p:nvPr/>
        </p:nvCxnSpPr>
        <p:spPr>
          <a:xfrm>
            <a:off x="5276193" y="3962400"/>
            <a:ext cx="591207" cy="0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>
          <a:xfrm>
            <a:off x="7543800" y="3505200"/>
            <a:ext cx="1143000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Glider</a:t>
            </a:r>
          </a:p>
        </p:txBody>
      </p:sp>
      <p:cxnSp>
        <p:nvCxnSpPr>
          <p:cNvPr id="81" name="Straight Arrow Connector 80"/>
          <p:cNvCxnSpPr>
            <a:stCxn id="78" idx="3"/>
            <a:endCxn id="80" idx="1"/>
          </p:cNvCxnSpPr>
          <p:nvPr/>
        </p:nvCxnSpPr>
        <p:spPr>
          <a:xfrm>
            <a:off x="7010400" y="3962400"/>
            <a:ext cx="533400" cy="0"/>
          </a:xfrm>
          <a:prstGeom prst="straightConnector1">
            <a:avLst/>
          </a:prstGeom>
          <a:ln w="317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/>
          <p:cNvSpPr/>
          <p:nvPr/>
        </p:nvSpPr>
        <p:spPr>
          <a:xfrm>
            <a:off x="5867400" y="1311516"/>
            <a:ext cx="11430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Driver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3" name="Elbow Connector 82"/>
          <p:cNvCxnSpPr>
            <a:stCxn id="82" idx="1"/>
            <a:endCxn id="76" idx="0"/>
          </p:cNvCxnSpPr>
          <p:nvPr/>
        </p:nvCxnSpPr>
        <p:spPr>
          <a:xfrm rot="10800000" flipV="1">
            <a:off x="4704694" y="1768716"/>
            <a:ext cx="1162707" cy="1736484"/>
          </a:xfrm>
          <a:prstGeom prst="bentConnector2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58"/>
          <p:cNvCxnSpPr>
            <a:stCxn id="80" idx="0"/>
            <a:endCxn id="82" idx="3"/>
          </p:cNvCxnSpPr>
          <p:nvPr/>
        </p:nvCxnSpPr>
        <p:spPr>
          <a:xfrm rot="16200000" flipV="1">
            <a:off x="6694608" y="2084508"/>
            <a:ext cx="1736484" cy="1104900"/>
          </a:xfrm>
          <a:prstGeom prst="bentConnector2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82" idx="0"/>
          </p:cNvCxnSpPr>
          <p:nvPr/>
        </p:nvCxnSpPr>
        <p:spPr>
          <a:xfrm flipV="1">
            <a:off x="6438900" y="764977"/>
            <a:ext cx="0" cy="546539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704694" y="1526977"/>
            <a:ext cx="581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APP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933747" y="533400"/>
            <a:ext cx="1076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Drive Cycle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391400" y="1460938"/>
            <a:ext cx="12671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Vehicle Speed</a:t>
            </a:r>
          </a:p>
        </p:txBody>
      </p:sp>
      <p:cxnSp>
        <p:nvCxnSpPr>
          <p:cNvPr id="89" name="Straight Arrow Connector 88"/>
          <p:cNvCxnSpPr>
            <a:stCxn id="64" idx="3"/>
          </p:cNvCxnSpPr>
          <p:nvPr/>
        </p:nvCxnSpPr>
        <p:spPr>
          <a:xfrm>
            <a:off x="3657600" y="1447800"/>
            <a:ext cx="3048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3657600" y="2825970"/>
            <a:ext cx="3048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3657600" y="5105400"/>
            <a:ext cx="3048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74" idx="2"/>
          </p:cNvCxnSpPr>
          <p:nvPr/>
        </p:nvCxnSpPr>
        <p:spPr>
          <a:xfrm>
            <a:off x="3086100" y="5562600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4724400" y="4419600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78" idx="2"/>
          </p:cNvCxnSpPr>
          <p:nvPr/>
        </p:nvCxnSpPr>
        <p:spPr>
          <a:xfrm>
            <a:off x="6438900" y="4419600"/>
            <a:ext cx="0" cy="301823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1371600" y="4419600"/>
            <a:ext cx="0" cy="30480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6096000" y="47214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419600" y="47244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962400" y="49500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990600" y="47244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962400" y="12954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962400" y="26670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Losses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6002146" y="2514600"/>
            <a:ext cx="873508" cy="61108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Brake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System</a:t>
            </a:r>
          </a:p>
        </p:txBody>
      </p:sp>
      <p:cxnSp>
        <p:nvCxnSpPr>
          <p:cNvPr id="103" name="Straight Arrow Connector 102"/>
          <p:cNvCxnSpPr>
            <a:stCxn id="82" idx="2"/>
            <a:endCxn id="102" idx="0"/>
          </p:cNvCxnSpPr>
          <p:nvPr/>
        </p:nvCxnSpPr>
        <p:spPr>
          <a:xfrm>
            <a:off x="6438900" y="2225916"/>
            <a:ext cx="0" cy="288684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02" idx="2"/>
            <a:endCxn id="78" idx="0"/>
          </p:cNvCxnSpPr>
          <p:nvPr/>
        </p:nvCxnSpPr>
        <p:spPr>
          <a:xfrm>
            <a:off x="6438900" y="3125689"/>
            <a:ext cx="0" cy="379511"/>
          </a:xfrm>
          <a:prstGeom prst="straightConnector1">
            <a:avLst/>
          </a:prstGeom>
          <a:ln w="317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505247" y="2209800"/>
            <a:ext cx="581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</a:t>
            </a:r>
            <a:r>
              <a:rPr lang="en-US" sz="1400" dirty="0" smtClean="0"/>
              <a:t>PP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453024" y="3124200"/>
            <a:ext cx="1662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Friction Brake Force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285547" y="914400"/>
            <a:ext cx="1914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Engine Power Command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280292" y="2816423"/>
            <a:ext cx="1914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Genset</a:t>
            </a:r>
            <a:r>
              <a:rPr lang="en-US" sz="1400" dirty="0" smtClean="0"/>
              <a:t> On/Off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609850" y="5880208"/>
            <a:ext cx="95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Accessory Load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33400" y="28956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SOC</a:t>
            </a:r>
          </a:p>
        </p:txBody>
      </p:sp>
      <p:cxnSp>
        <p:nvCxnSpPr>
          <p:cNvPr id="111" name="Straight Arrow Connector 110"/>
          <p:cNvCxnSpPr>
            <a:stCxn id="80" idx="2"/>
          </p:cNvCxnSpPr>
          <p:nvPr/>
        </p:nvCxnSpPr>
        <p:spPr>
          <a:xfrm>
            <a:off x="8115300" y="4419600"/>
            <a:ext cx="0" cy="301823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7543800" y="47244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Post processing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553200" y="5562600"/>
            <a:ext cx="2431338" cy="10795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6774738" y="5943600"/>
            <a:ext cx="533400" cy="0"/>
          </a:xfrm>
          <a:prstGeom prst="straightConnector1">
            <a:avLst/>
          </a:prstGeom>
          <a:ln w="3175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6774738" y="6403428"/>
            <a:ext cx="533400" cy="0"/>
          </a:xfrm>
          <a:prstGeom prst="straightConnector1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6774738" y="5715000"/>
            <a:ext cx="533400" cy="0"/>
          </a:xfrm>
          <a:prstGeom prst="straightConnector1">
            <a:avLst/>
          </a:prstGeom>
          <a:ln w="317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102" idx="1"/>
            <a:endCxn id="101" idx="3"/>
          </p:cNvCxnSpPr>
          <p:nvPr/>
        </p:nvCxnSpPr>
        <p:spPr>
          <a:xfrm rot="10800000" flipV="1">
            <a:off x="4724400" y="2820145"/>
            <a:ext cx="1277746" cy="744"/>
          </a:xfrm>
          <a:prstGeom prst="bentConnector3">
            <a:avLst/>
          </a:prstGeom>
          <a:ln>
            <a:solidFill>
              <a:schemeClr val="tx1"/>
            </a:solidFill>
            <a:prstDash val="lg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4900553" y="2753380"/>
            <a:ext cx="1342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Regen</a:t>
            </a:r>
            <a:r>
              <a:rPr lang="en-US" sz="1400" dirty="0" smtClean="0"/>
              <a:t> Brake Command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639050" y="210979"/>
            <a:ext cx="1276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Rev 12/4/2012 </a:t>
            </a:r>
            <a:r>
              <a:rPr lang="en-US" sz="1000" dirty="0" err="1" smtClean="0">
                <a:solidFill>
                  <a:schemeClr val="bg1">
                    <a:lumMod val="65000"/>
                  </a:schemeClr>
                </a:solidFill>
              </a:rPr>
              <a:t>DOrd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7308138" y="57912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Power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308138" y="6245423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Data Signal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308138" y="55626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Force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71450" y="131379"/>
            <a:ext cx="291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Series PHEV – Power Loss</a:t>
            </a:r>
            <a:endParaRPr lang="en-US" b="1" i="1" dirty="0"/>
          </a:p>
        </p:txBody>
      </p:sp>
      <p:cxnSp>
        <p:nvCxnSpPr>
          <p:cNvPr id="120" name="Straight Arrow Connector 119"/>
          <p:cNvCxnSpPr/>
          <p:nvPr/>
        </p:nvCxnSpPr>
        <p:spPr>
          <a:xfrm>
            <a:off x="6781800" y="6169223"/>
            <a:ext cx="533400" cy="0"/>
          </a:xfrm>
          <a:prstGeom prst="straightConnector1">
            <a:avLst/>
          </a:prstGeom>
          <a:ln w="3175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7315200" y="6016823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Torque-Speed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8224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Notes for the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r>
              <a:rPr lang="en-US" dirty="0" smtClean="0"/>
              <a:t>Discharging the battery implies a POSITIVE current while charging the battery implies a NEGATIVE current in our convention. </a:t>
            </a:r>
            <a:r>
              <a:rPr lang="en-US" i="1" u="sng" dirty="0" smtClean="0"/>
              <a:t>This is not always the case!</a:t>
            </a:r>
          </a:p>
          <a:p>
            <a:r>
              <a:rPr lang="en-US" dirty="0" smtClean="0"/>
              <a:t>The engine should have a minimum operating power limit to keep the engine from operating in poor regions of efficiency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575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Braking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previous models, we have been modeling braking by having the driver model command a “brake force” to the driveline of the vehicle</a:t>
            </a:r>
          </a:p>
          <a:p>
            <a:r>
              <a:rPr lang="en-US" dirty="0" smtClean="0"/>
              <a:t>To include </a:t>
            </a:r>
            <a:r>
              <a:rPr lang="en-US" dirty="0" err="1" smtClean="0"/>
              <a:t>regen</a:t>
            </a:r>
            <a:r>
              <a:rPr lang="en-US" dirty="0" smtClean="0"/>
              <a:t> braking in our system, we must use both friction brakes and </a:t>
            </a:r>
            <a:r>
              <a:rPr lang="en-US" dirty="0" err="1" smtClean="0"/>
              <a:t>regen</a:t>
            </a:r>
            <a:r>
              <a:rPr lang="en-US" dirty="0" smtClean="0"/>
              <a:t> braking to meet the total brake demand of the driver</a:t>
            </a:r>
          </a:p>
          <a:p>
            <a:r>
              <a:rPr lang="en-US" dirty="0" smtClean="0"/>
              <a:t>The percentage of each braking force is dependent on a </a:t>
            </a:r>
            <a:r>
              <a:rPr lang="en-US" dirty="0" err="1" smtClean="0"/>
              <a:t>Regen</a:t>
            </a:r>
            <a:r>
              <a:rPr lang="en-US" dirty="0" smtClean="0"/>
              <a:t> Brake Fraction or RBF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933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143000"/>
            <a:ext cx="6248607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Braking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3276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We will use brake pedal position (BPP) to find the driver brake demand</a:t>
            </a:r>
          </a:p>
          <a:p>
            <a:r>
              <a:rPr lang="en-US" dirty="0" smtClean="0"/>
              <a:t>The commanded brake force is broken down into two signals, the friction brake force and the </a:t>
            </a:r>
            <a:r>
              <a:rPr lang="en-US" dirty="0" err="1" smtClean="0"/>
              <a:t>regen</a:t>
            </a:r>
            <a:r>
              <a:rPr lang="en-US" dirty="0" smtClean="0"/>
              <a:t> brake force</a:t>
            </a:r>
          </a:p>
          <a:p>
            <a:r>
              <a:rPr lang="en-US" dirty="0" smtClean="0"/>
              <a:t>These signals are routed to their respective systems (driveline and traction motor respectively) to account for the total demanded brake force</a:t>
            </a:r>
          </a:p>
        </p:txBody>
      </p:sp>
    </p:spTree>
    <p:extLst>
      <p:ext uri="{BB962C8B-B14F-4D97-AF65-F5344CB8AC3E}">
        <p14:creationId xmlns:p14="http://schemas.microsoft.com/office/powerpoint/2010/main" val="2211614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Regen</a:t>
            </a:r>
            <a:r>
              <a:rPr lang="en-US" dirty="0" smtClean="0"/>
              <a:t> Braking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Regen</a:t>
            </a:r>
            <a:r>
              <a:rPr lang="en-US" dirty="0" smtClean="0"/>
              <a:t> braking commands a negative torque to the traction motor which slows the vehicle speed while sending energy to the battery</a:t>
            </a:r>
          </a:p>
          <a:p>
            <a:r>
              <a:rPr lang="en-US" dirty="0" smtClean="0"/>
              <a:t>The motor model and driveline model are not efficiency models, so bidirectional flow is possible without modification to the models</a:t>
            </a:r>
          </a:p>
          <a:p>
            <a:r>
              <a:rPr lang="en-US" dirty="0" smtClean="0"/>
              <a:t>Energy capture does have power losses associated with each component!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812132"/>
      </p:ext>
    </p:extLst>
  </p:cSld>
  <p:clrMapOvr>
    <a:masterClrMapping/>
  </p:clrMapOvr>
</p:sld>
</file>

<file path=ppt/theme/theme1.xml><?xml version="1.0" encoding="utf-8"?>
<a:theme xmlns:a="http://schemas.openxmlformats.org/drawingml/2006/main" name="MBDCPx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MBDCPx2</Template>
  <TotalTime>51</TotalTime>
  <Words>383</Words>
  <Application>Microsoft Office PowerPoint</Application>
  <PresentationFormat>On-screen Show (4:3)</PresentationFormat>
  <Paragraphs>74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MBDCPx2</vt:lpstr>
      <vt:lpstr>Series PHEV Architecture Breakdown &amp; Braking</vt:lpstr>
      <vt:lpstr>Series PHEV Architecture</vt:lpstr>
      <vt:lpstr>PowerPoint Presentation</vt:lpstr>
      <vt:lpstr>Key Notes for the Series</vt:lpstr>
      <vt:lpstr>Braking System</vt:lpstr>
      <vt:lpstr>Braking System</vt:lpstr>
      <vt:lpstr>Regen Braking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Series PHEV Architecture Breakdown &amp; Braking</dc:title>
  <dc:creator>David</dc:creator>
  <cp:lastModifiedBy>David</cp:lastModifiedBy>
  <cp:revision>5</cp:revision>
  <dcterms:created xsi:type="dcterms:W3CDTF">2013-04-20T00:07:28Z</dcterms:created>
  <dcterms:modified xsi:type="dcterms:W3CDTF">2013-04-20T00:59:14Z</dcterms:modified>
</cp:coreProperties>
</file>