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72" r:id="rId4"/>
    <p:sldId id="260" r:id="rId5"/>
    <p:sldId id="271" r:id="rId6"/>
    <p:sldId id="258" r:id="rId7"/>
    <p:sldId id="259" r:id="rId8"/>
    <p:sldId id="261" r:id="rId9"/>
    <p:sldId id="262" r:id="rId10"/>
    <p:sldId id="263" r:id="rId11"/>
    <p:sldId id="274" r:id="rId12"/>
    <p:sldId id="273" r:id="rId13"/>
    <p:sldId id="264" r:id="rId14"/>
    <p:sldId id="277" r:id="rId15"/>
    <p:sldId id="265" r:id="rId16"/>
    <p:sldId id="267" r:id="rId17"/>
    <p:sldId id="266" r:id="rId18"/>
    <p:sldId id="268" r:id="rId19"/>
    <p:sldId id="269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116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74F3CE4-36E1-42D6-84F7-1D74223AC86E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4CE4E84-0896-4844-AA9D-3AE8CA07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49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817D1-1A81-45E1-8321-FB0E8E437B10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C686D2-60A6-4761-AC7F-8B39F8DE1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430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C686D2-60A6-4761-AC7F-8B39F8DE105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95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CD1B-7CE7-466F-8CB5-18EB4EEF791F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2169-9DF7-47B1-B7CA-37F76B115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CD1B-7CE7-466F-8CB5-18EB4EEF791F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2169-9DF7-47B1-B7CA-37F76B115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CD1B-7CE7-466F-8CB5-18EB4EEF791F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2169-9DF7-47B1-B7CA-37F76B115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CD1B-7CE7-466F-8CB5-18EB4EEF791F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2169-9DF7-47B1-B7CA-37F76B115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CD1B-7CE7-466F-8CB5-18EB4EEF791F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2169-9DF7-47B1-B7CA-37F76B115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CD1B-7CE7-466F-8CB5-18EB4EEF791F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2169-9DF7-47B1-B7CA-37F76B115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CD1B-7CE7-466F-8CB5-18EB4EEF791F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2169-9DF7-47B1-B7CA-37F76B115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CD1B-7CE7-466F-8CB5-18EB4EEF791F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2169-9DF7-47B1-B7CA-37F76B115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CD1B-7CE7-466F-8CB5-18EB4EEF791F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2169-9DF7-47B1-B7CA-37F76B115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CD1B-7CE7-466F-8CB5-18EB4EEF791F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2169-9DF7-47B1-B7CA-37F76B115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CD1B-7CE7-466F-8CB5-18EB4EEF791F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2169-9DF7-47B1-B7CA-37F76B115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0CD1B-7CE7-466F-8CB5-18EB4EEF791F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D2169-9DF7-47B1-B7CA-37F76B115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Longitudinal Vehicle Dynamics, Drive Cycles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MBDCP</a:t>
            </a:r>
          </a:p>
          <a:p>
            <a:r>
              <a:rPr lang="en-US" dirty="0" smtClean="0"/>
              <a:t>Lecture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685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Vehicle Glider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All these forces together sum to tractive effort</a:t>
                </a:r>
              </a:p>
              <a:p>
                <a:endParaRPr lang="en-US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𝑟𝑟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𝑔𝑟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𝑎𝑒𝑟𝑜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pPr lvl="1"/>
                <a:r>
                  <a:rPr lang="en-US" dirty="0" smtClean="0"/>
                  <a:t>Tractive effort is the force that drives the vehicle</a:t>
                </a:r>
              </a:p>
              <a:p>
                <a:pPr lvl="1"/>
                <a:r>
                  <a:rPr lang="en-US" dirty="0" smtClean="0"/>
                  <a:t>A vehicle dynamics model (or glider) uses these forces to obtain the vehicle speed, total energy consumption, as well as other numerous values for the vehicle, provided a drive cycle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741"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5064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force balance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Solve for inertia/acceleration from tractive effort</a:t>
                </a:r>
              </a:p>
              <a:p>
                <a:endParaRPr lang="en-US" dirty="0" smtClean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0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3000" b="0" i="1" smtClean="0">
                        <a:latin typeface="Cambria Math"/>
                      </a:rPr>
                      <m:t>(=</m:t>
                    </m:r>
                    <m:sSub>
                      <m:sSub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3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3000" i="1">
                        <a:latin typeface="Cambria Math"/>
                      </a:rPr>
                      <m:t>𝑎</m:t>
                    </m:r>
                    <m:r>
                      <a:rPr lang="en-US" sz="3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3000" i="1">
                            <a:latin typeface="Cambria Math"/>
                          </a:rPr>
                          <m:t>𝑖</m:t>
                        </m:r>
                      </m:sub>
                    </m:sSub>
                    <m:f>
                      <m:fPr>
                        <m:ctrlPr>
                          <a:rPr lang="en-US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000" i="1">
                            <a:latin typeface="Cambria Math"/>
                          </a:rPr>
                          <m:t>𝑑𝑉</m:t>
                        </m:r>
                      </m:num>
                      <m:den>
                        <m:r>
                          <a:rPr lang="en-US" sz="3000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US" sz="3000" b="0" i="1" smtClean="0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en-US" sz="3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000" b="0" i="1" smtClean="0">
                            <a:latin typeface="Cambria Math"/>
                          </a:rPr>
                          <m:t>𝑡𝑟</m:t>
                        </m:r>
                      </m:sub>
                    </m:sSub>
                    <m:r>
                      <a:rPr lang="en-US" sz="3000" b="0" i="1" smtClean="0">
                        <a:latin typeface="Cambria Math"/>
                      </a:rPr>
                      <m:t>−(</m:t>
                    </m:r>
                    <m:sSub>
                      <m:sSubPr>
                        <m:ctrlPr>
                          <a:rPr lang="en-US" sz="3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000" b="0" i="1" smtClean="0">
                            <a:latin typeface="Cambria Math"/>
                          </a:rPr>
                          <m:t>𝑟𝑟</m:t>
                        </m:r>
                      </m:sub>
                    </m:sSub>
                    <m:r>
                      <a:rPr lang="en-US" sz="3000" b="0" i="1" smtClean="0"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sz="3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000" b="0" i="1" smtClean="0">
                            <a:latin typeface="Cambria Math"/>
                          </a:rPr>
                          <m:t>𝑔𝑟</m:t>
                        </m:r>
                      </m:sub>
                    </m:sSub>
                    <m:r>
                      <a:rPr lang="en-US" sz="3000" b="0" i="1" smtClean="0"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en-US" sz="3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z="3000" b="0" i="1" smtClean="0">
                            <a:latin typeface="Cambria Math"/>
                          </a:rPr>
                          <m:t>𝑎𝑒𝑟𝑜</m:t>
                        </m:r>
                      </m:sub>
                    </m:sSub>
                  </m:oMath>
                </a14:m>
                <a:r>
                  <a:rPr lang="en-US" sz="3000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pPr lvl="1"/>
                <a:r>
                  <a:rPr lang="en-US" dirty="0" smtClean="0"/>
                  <a:t>Tractive effort comes from Driver Demand </a:t>
                </a:r>
                <a:br>
                  <a:rPr lang="en-US" dirty="0" smtClean="0"/>
                </a:br>
                <a:r>
                  <a:rPr lang="en-US" dirty="0" smtClean="0"/>
                  <a:t>(and powertrain capability); </a:t>
                </a:r>
                <a:br>
                  <a:rPr lang="en-US" dirty="0" smtClean="0"/>
                </a:br>
                <a:r>
                  <a:rPr lang="en-US" dirty="0" smtClean="0"/>
                  <a:t> may also be zero (coast) or negative (braking)</a:t>
                </a:r>
              </a:p>
              <a:p>
                <a:pPr lvl="1"/>
                <a:r>
                  <a:rPr lang="en-US" dirty="0" smtClean="0"/>
                  <a:t>A “Forward” model solves for vehicle acceleration and velocity from a commanded tractive effort at wheels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1617" r="-1481" b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013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Alternative road load form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229600" cy="5257800"/>
              </a:xfrm>
            </p:spPr>
            <p:txBody>
              <a:bodyPr>
                <a:normAutofit fontScale="32500" lnSpcReduction="20000"/>
              </a:bodyPr>
              <a:lstStyle/>
              <a:p>
                <a:r>
                  <a:rPr lang="en-US" sz="8000" dirty="0" smtClean="0"/>
                  <a:t>EPA dynamometer tests use “Target ABC”s for road load, measured from vehicle </a:t>
                </a:r>
                <a:r>
                  <a:rPr lang="en-US" sz="8000" dirty="0" err="1" smtClean="0"/>
                  <a:t>coastdown</a:t>
                </a:r>
                <a:endParaRPr lang="en-US" sz="8000" dirty="0" smtClean="0"/>
              </a:p>
              <a:p>
                <a:endParaRPr lang="en-US" sz="7400" dirty="0" smtClean="0"/>
              </a:p>
              <a:p>
                <a:r>
                  <a:rPr lang="en-US" sz="8000" dirty="0" smtClean="0"/>
                  <a:t>The </a:t>
                </a:r>
                <a:r>
                  <a:rPr lang="en-US" sz="8000" dirty="0"/>
                  <a:t>EPA road load equation </a:t>
                </a:r>
                <a:r>
                  <a:rPr lang="en-US" sz="8000" dirty="0" smtClean="0"/>
                  <a:t>is:</a:t>
                </a:r>
                <a:endParaRPr lang="en-US" sz="8000" dirty="0"/>
              </a:p>
              <a:p>
                <a:pPr marL="0" indent="0">
                  <a:buNone/>
                </a:pPr>
                <a:endParaRPr lang="en-US" sz="7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4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7400" b="0" i="1" smtClean="0">
                              <a:latin typeface="Cambria Math"/>
                            </a:rPr>
                            <m:t>𝑅𝐿</m:t>
                          </m:r>
                        </m:sub>
                      </m:sSub>
                      <m:r>
                        <a:rPr lang="en-US" sz="7400" b="0" i="1" smtClean="0">
                          <a:latin typeface="Cambria Math"/>
                        </a:rPr>
                        <m:t>=</m:t>
                      </m:r>
                      <m:r>
                        <a:rPr lang="en-US" sz="7400" b="0" i="1" smtClean="0">
                          <a:latin typeface="Cambria Math"/>
                        </a:rPr>
                        <m:t>𝐴</m:t>
                      </m:r>
                      <m:r>
                        <a:rPr lang="en-US" sz="7400" b="0" i="1" smtClean="0">
                          <a:latin typeface="Cambria Math"/>
                        </a:rPr>
                        <m:t>+</m:t>
                      </m:r>
                      <m:r>
                        <a:rPr lang="en-US" sz="7400" b="0" i="1" smtClean="0">
                          <a:latin typeface="Cambria Math"/>
                        </a:rPr>
                        <m:t>𝐵</m:t>
                      </m:r>
                      <m:r>
                        <a:rPr lang="en-US" sz="7400" b="0" i="1" smtClean="0">
                          <a:latin typeface="Cambria Math"/>
                        </a:rPr>
                        <m:t>∗</m:t>
                      </m:r>
                      <m:r>
                        <a:rPr lang="en-US" sz="7400" b="0" i="1" smtClean="0">
                          <a:latin typeface="Cambria Math"/>
                        </a:rPr>
                        <m:t>𝑉</m:t>
                      </m:r>
                      <m:r>
                        <a:rPr lang="en-US" sz="7400" b="0" i="1" smtClean="0">
                          <a:latin typeface="Cambria Math"/>
                        </a:rPr>
                        <m:t>+</m:t>
                      </m:r>
                      <m:r>
                        <a:rPr lang="en-US" sz="7400" b="0" i="1" smtClean="0">
                          <a:latin typeface="Cambria Math"/>
                        </a:rPr>
                        <m:t>𝐶</m:t>
                      </m:r>
                      <m:r>
                        <a:rPr lang="en-US" sz="7400" b="0" i="1" smtClean="0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US" sz="7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7400" b="0" i="1" smtClean="0"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US" sz="7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7400" dirty="0"/>
              </a:p>
              <a:p>
                <a:pPr marL="0" indent="0">
                  <a:buNone/>
                </a:pPr>
                <a:r>
                  <a:rPr lang="en-US" sz="7400" dirty="0"/>
                  <a:t> </a:t>
                </a:r>
              </a:p>
              <a:p>
                <a:pPr marL="0" indent="0">
                  <a:buNone/>
                </a:pPr>
                <a:r>
                  <a:rPr lang="en-US" sz="8000" dirty="0" smtClean="0"/>
                  <a:t>where </a:t>
                </a:r>
                <a:r>
                  <a:rPr lang="en-US" sz="8000" dirty="0"/>
                  <a:t>F is in units of pound-force [</a:t>
                </a:r>
                <a:r>
                  <a:rPr lang="en-US" sz="8000" dirty="0" err="1"/>
                  <a:t>lbf</a:t>
                </a:r>
                <a:r>
                  <a:rPr lang="en-US" sz="8000" dirty="0"/>
                  <a:t>] and V is the vehicle velocity in miles per hour [mph], thus the units for the coefficients are:</a:t>
                </a:r>
              </a:p>
              <a:p>
                <a:pPr marL="0" indent="0" algn="ctr">
                  <a:buNone/>
                </a:pPr>
                <a:endParaRPr lang="en-US" sz="8000" dirty="0" smtClean="0"/>
              </a:p>
              <a:p>
                <a:pPr lvl="7">
                  <a:buFontTx/>
                  <a:buChar char="-"/>
                </a:pPr>
                <a:r>
                  <a:rPr lang="en-US" sz="8000" dirty="0" smtClean="0"/>
                  <a:t>A [</a:t>
                </a:r>
                <a:r>
                  <a:rPr lang="en-US" sz="8000" dirty="0" err="1" smtClean="0"/>
                  <a:t>lbf</a:t>
                </a:r>
                <a:r>
                  <a:rPr lang="en-US" sz="8000" dirty="0" smtClean="0"/>
                  <a:t>]</a:t>
                </a:r>
              </a:p>
              <a:p>
                <a:pPr lvl="7">
                  <a:buFontTx/>
                  <a:buChar char="-"/>
                </a:pPr>
                <a:r>
                  <a:rPr lang="en-US" sz="8000" dirty="0" smtClean="0"/>
                  <a:t>B [</a:t>
                </a:r>
                <a:r>
                  <a:rPr lang="en-US" sz="8000" dirty="0" err="1" smtClean="0"/>
                  <a:t>lbf</a:t>
                </a:r>
                <a:r>
                  <a:rPr lang="en-US" sz="8000" dirty="0" smtClean="0"/>
                  <a:t>/mph]</a:t>
                </a:r>
              </a:p>
              <a:p>
                <a:pPr lvl="7">
                  <a:buFontTx/>
                  <a:buChar char="-"/>
                </a:pPr>
                <a:r>
                  <a:rPr lang="en-US" sz="8000" dirty="0" smtClean="0"/>
                  <a:t>C [</a:t>
                </a:r>
                <a:r>
                  <a:rPr lang="en-US" sz="8000" dirty="0" err="1" smtClean="0"/>
                  <a:t>lbf</a:t>
                </a:r>
                <a:r>
                  <a:rPr lang="en-US" sz="8000" dirty="0" smtClean="0"/>
                  <a:t>/mph</a:t>
                </a:r>
                <a:r>
                  <a:rPr lang="en-US" sz="8000" baseline="30000" dirty="0" smtClean="0"/>
                  <a:t>2</a:t>
                </a:r>
                <a:r>
                  <a:rPr lang="en-US" sz="8000" dirty="0" smtClean="0"/>
                  <a:t>]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229600" cy="5257800"/>
              </a:xfrm>
              <a:blipFill rotWithShape="1">
                <a:blip r:embed="rId3"/>
                <a:stretch>
                  <a:fillRect l="-1259" t="-2317" r="-444" b="-2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871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Cycles or Schedules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Drive cycles are measured or generated velocity </a:t>
            </a:r>
            <a:r>
              <a:rPr lang="en-US" dirty="0" err="1" smtClean="0"/>
              <a:t>vs</a:t>
            </a:r>
            <a:r>
              <a:rPr lang="en-US" dirty="0" smtClean="0"/>
              <a:t> time profiles used to test or model  vehicles</a:t>
            </a:r>
          </a:p>
          <a:p>
            <a:r>
              <a:rPr lang="en-US" dirty="0" smtClean="0"/>
              <a:t>Each drive cycle contains different characteristics in order to mimic different driving scenarios in real life</a:t>
            </a:r>
          </a:p>
          <a:p>
            <a:r>
              <a:rPr lang="en-US" dirty="0" smtClean="0"/>
              <a:t>In particular we are interested in the UDDS, </a:t>
            </a:r>
            <a:r>
              <a:rPr lang="en-US" dirty="0" err="1" smtClean="0"/>
              <a:t>HwFET</a:t>
            </a:r>
            <a:r>
              <a:rPr lang="en-US" dirty="0" smtClean="0"/>
              <a:t>, and US06 drive cycles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77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Typical mode, or “Hill”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066800"/>
            <a:ext cx="7391400" cy="5564549"/>
          </a:xfrm>
        </p:spPr>
      </p:pic>
    </p:spTree>
    <p:extLst>
      <p:ext uri="{BB962C8B-B14F-4D97-AF65-F5344CB8AC3E}">
        <p14:creationId xmlns:p14="http://schemas.microsoft.com/office/powerpoint/2010/main" val="331312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Urban Dynamometer Drive Schedule (UDDS)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491605"/>
            <a:ext cx="5138737" cy="3613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5188803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Drive cycle for relatively low speeds and fairly frequent braking and stopping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79337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Highway Fuel Economy Test </a:t>
            </a:r>
            <a:br>
              <a:rPr lang="en-US" dirty="0" smtClean="0"/>
            </a:br>
            <a:r>
              <a:rPr lang="en-US" dirty="0" smtClean="0"/>
              <a:t>(HWFET)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8153400" cy="1096963"/>
          </a:xfrm>
        </p:spPr>
        <p:txBody>
          <a:bodyPr/>
          <a:lstStyle/>
          <a:p>
            <a:r>
              <a:rPr lang="en-US" dirty="0" smtClean="0"/>
              <a:t>Drive cycle related to the driving patterns on a highway (high speed, little stopping)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829" y="1447800"/>
            <a:ext cx="5201112" cy="368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2454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US06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75237"/>
            <a:ext cx="8305800" cy="1249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Most aggressive drive cycle used to test “real world” driving of vehicles (heavy acceleration, braking, top speed of 80 mph)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042989"/>
            <a:ext cx="5010435" cy="391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62400" y="4800600"/>
            <a:ext cx="762000" cy="1524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71800" y="865415"/>
            <a:ext cx="152400" cy="2286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823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Using these drive cycles, a driver model will be created to attempt to match the velocity profiles by varying a certain value</a:t>
            </a:r>
          </a:p>
          <a:p>
            <a:r>
              <a:rPr lang="en-US" sz="2400" dirty="0" smtClean="0"/>
              <a:t>Our driver model will consist of a PID controller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81400"/>
            <a:ext cx="4961838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410200" y="3810000"/>
            <a:ext cx="3505200" cy="213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Can be varied to mimic different types of drivers (racing, typical)</a:t>
            </a:r>
          </a:p>
          <a:p>
            <a:r>
              <a:rPr lang="en-US" sz="2400" dirty="0" smtClean="0"/>
              <a:t>Allows to see if the vehicle was able to match the drive cycle performance-wise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29979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Misses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If the driver is not able to match the input drive cycle by &gt; 2 mph, it is noted as a trace miss.</a:t>
            </a:r>
          </a:p>
          <a:p>
            <a:r>
              <a:rPr lang="en-US" dirty="0" smtClean="0"/>
              <a:t>Trace misses indicate where the vehicle components could not match the acceleration/deceleration of a drive cycle (engine cannot produce enough power for example), or Driver model may not be responsive enough!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764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Forces Resisting Motion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229600" cy="51816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Several forces exist that oppose the motion of the vehicle:</a:t>
                </a:r>
              </a:p>
              <a:p>
                <a:pPr lvl="1"/>
                <a:r>
                  <a:rPr lang="en-US" dirty="0" smtClean="0"/>
                  <a:t>Rolling Resistance (</a:t>
                </a:r>
                <a:r>
                  <a:rPr lang="en-US" dirty="0" err="1" smtClean="0"/>
                  <a:t>F</a:t>
                </a:r>
                <a:r>
                  <a:rPr lang="en-US" baseline="-25000" dirty="0" err="1" smtClean="0"/>
                  <a:t>rr</a:t>
                </a:r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Aerodynamic Drag (</a:t>
                </a:r>
                <a:r>
                  <a:rPr lang="en-US" dirty="0" err="1" smtClean="0"/>
                  <a:t>F</a:t>
                </a:r>
                <a:r>
                  <a:rPr lang="en-US" baseline="-25000" dirty="0" err="1" smtClean="0"/>
                  <a:t>aero</a:t>
                </a:r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Grade Force (</a:t>
                </a:r>
                <a:r>
                  <a:rPr lang="en-US" dirty="0" err="1" smtClean="0"/>
                  <a:t>F</a:t>
                </a:r>
                <a:r>
                  <a:rPr lang="en-US" baseline="-25000" dirty="0" err="1" smtClean="0"/>
                  <a:t>gr</a:t>
                </a:r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Inertial Force (F</a:t>
                </a:r>
                <a:r>
                  <a:rPr lang="en-US" baseline="-25000" dirty="0" smtClean="0"/>
                  <a:t>i</a:t>
                </a:r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These </a:t>
                </a:r>
                <a:r>
                  <a:rPr lang="en-US" dirty="0"/>
                  <a:t>forces add together to equal the tractive effort (</a:t>
                </a:r>
                <a:r>
                  <a:rPr lang="en-US" dirty="0" err="1"/>
                  <a:t>F</a:t>
                </a:r>
                <a:r>
                  <a:rPr lang="en-US" baseline="-25000" dirty="0" err="1"/>
                  <a:t>tr</a:t>
                </a:r>
                <a:r>
                  <a:rPr lang="en-US" dirty="0"/>
                  <a:t>) of the vehicle, or</a:t>
                </a:r>
                <a:r>
                  <a:rPr lang="en-US" dirty="0" smtClean="0"/>
                  <a:t>:</a:t>
                </a:r>
              </a:p>
              <a:p>
                <a:endParaRPr lang="en-US" sz="13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𝑡𝑟</m:t>
                          </m:r>
                        </m:sub>
                      </m:sSub>
                      <m:r>
                        <a:rPr lang="en-US" i="1" dirty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𝑟𝑟</m:t>
                          </m:r>
                        </m:sub>
                      </m:sSub>
                      <m:r>
                        <a:rPr lang="en-US" i="1" dirty="0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𝑎𝑒𝑟𝑜</m:t>
                          </m:r>
                        </m:sub>
                      </m:sSub>
                      <m:r>
                        <a:rPr lang="en-US" i="1" dirty="0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𝑔𝑟</m:t>
                          </m:r>
                        </m:sub>
                      </m:sSub>
                      <m:r>
                        <a:rPr lang="en-US" i="1" baseline="-25000" dirty="0">
                          <a:latin typeface="Cambria Math"/>
                        </a:rPr>
                        <m:t> </m:t>
                      </m:r>
                      <m:r>
                        <a:rPr lang="en-US" i="1" dirty="0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n-U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i="1" baseline="-25000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baseline="-25000" dirty="0"/>
              </a:p>
              <a:p>
                <a:pPr marL="0" indent="0">
                  <a:buNone/>
                </a:pPr>
                <a:endParaRPr lang="en-US" sz="2600" i="1" baseline="-25000" dirty="0"/>
              </a:p>
              <a:p>
                <a:pPr marL="0" indent="0" algn="ctr">
                  <a:buNone/>
                </a:pPr>
                <a:r>
                  <a:rPr lang="en-US" sz="2600" i="1" dirty="0"/>
                  <a:t>Always show these forces on a diagram to establish signs</a:t>
                </a:r>
                <a:r>
                  <a:rPr lang="en-US" sz="2600" i="1" dirty="0" smtClean="0"/>
                  <a:t>!</a:t>
                </a:r>
                <a:endParaRPr lang="en-US" sz="2600" i="1" dirty="0"/>
              </a:p>
              <a:p>
                <a:pPr marL="457200" lvl="1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229600" cy="5181600"/>
              </a:xfrm>
              <a:blipFill rotWithShape="1">
                <a:blip r:embed="rId2"/>
                <a:stretch>
                  <a:fillRect l="-1481" t="-2353" r="-2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5291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Rolling resistance from tires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819400" y="5334000"/>
            <a:ext cx="3581400" cy="733426"/>
          </a:xfrm>
          <a:prstGeom prst="ellipse">
            <a:avLst/>
          </a:prstGeom>
          <a:noFill/>
          <a:ln w="508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1000" y="5943599"/>
            <a:ext cx="3314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 Dissipation due to Tire Deformation </a:t>
            </a:r>
            <a:endParaRPr lang="en-US" dirty="0"/>
          </a:p>
        </p:txBody>
      </p:sp>
      <p:sp>
        <p:nvSpPr>
          <p:cNvPr id="16" name="Curved Down Arrow 15"/>
          <p:cNvSpPr/>
          <p:nvPr/>
        </p:nvSpPr>
        <p:spPr>
          <a:xfrm>
            <a:off x="2108339" y="1325880"/>
            <a:ext cx="5048250" cy="1371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00" y="1417320"/>
            <a:ext cx="1657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Direction of Rotation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7010400" y="3505200"/>
            <a:ext cx="676275" cy="457200"/>
          </a:xfrm>
          <a:prstGeom prst="rightArrow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 rot="10800000">
            <a:off x="7832406" y="3505200"/>
            <a:ext cx="676275" cy="4572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695081" y="3953411"/>
            <a:ext cx="1137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Direction of Travel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926150" y="4091910"/>
                <a:ext cx="5892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𝑅𝑅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6150" y="4091910"/>
                <a:ext cx="58920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/>
          <p:cNvSpPr/>
          <p:nvPr/>
        </p:nvSpPr>
        <p:spPr>
          <a:xfrm>
            <a:off x="2324100" y="1637347"/>
            <a:ext cx="4388169" cy="423005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200400" y="2438400"/>
            <a:ext cx="2590800" cy="266509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43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Rolling Resistance Force (N)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229600" cy="2590800"/>
              </a:xfrm>
            </p:spPr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𝑟𝑟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𝑟𝑟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𝑚𝑔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/>
                  <a:t>Where</a:t>
                </a:r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𝑟𝑟</m:t>
                        </m:r>
                      </m:sub>
                    </m:sSub>
                  </m:oMath>
                </a14:m>
                <a:r>
                  <a:rPr lang="en-US" dirty="0" smtClean="0"/>
                  <a:t> is coefficient for rolling resistance (</a:t>
                </a:r>
                <a:r>
                  <a:rPr lang="en-US" dirty="0" err="1" smtClean="0"/>
                  <a:t>unitless</a:t>
                </a:r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m is vehicle mass (kg)</a:t>
                </a:r>
              </a:p>
              <a:p>
                <a:pPr lvl="1"/>
                <a:r>
                  <a:rPr lang="en-US" dirty="0" smtClean="0"/>
                  <a:t>g is gravitational constant (9.81 m/s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229600" cy="2590800"/>
              </a:xfrm>
              <a:blipFill rotWithShape="1">
                <a:blip r:embed="rId2"/>
                <a:stretch>
                  <a:fillRect b="-1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038600"/>
            <a:ext cx="8229600" cy="259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457200" y="4049486"/>
                <a:ext cx="8229600" cy="2590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𝑟𝑟</m:t>
                        </m:r>
                      </m:sub>
                    </m:sSub>
                  </m:oMath>
                </a14:m>
                <a:r>
                  <a:rPr lang="en-US" dirty="0" smtClean="0"/>
                  <a:t> is dependent on the tire construction, road surface, age/tread, load, temp, inflation, etc.</a:t>
                </a:r>
              </a:p>
              <a:p>
                <a:r>
                  <a:rPr lang="en-US" dirty="0" smtClean="0"/>
                  <a:t>Can be split between front and rear if the weight distribution is different</a:t>
                </a:r>
                <a:endParaRPr lang="en-US" dirty="0"/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049486"/>
                <a:ext cx="8229600" cy="2590800"/>
              </a:xfrm>
              <a:prstGeom prst="rect">
                <a:avLst/>
              </a:prstGeom>
              <a:blipFill rotWithShape="1">
                <a:blip r:embed="rId3"/>
                <a:stretch>
                  <a:fillRect l="-1630" t="-4706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2585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Rolling Resistance models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229600" cy="2590800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𝑟𝑟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𝑟𝑟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𝑚𝑔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sz="3200" dirty="0" smtClean="0"/>
                  <a:t>Is the simplest model = constant force </a:t>
                </a:r>
              </a:p>
              <a:p>
                <a:pPr marL="457200" lvl="1" indent="0">
                  <a:buNone/>
                </a:pPr>
                <a:r>
                  <a:rPr lang="en-US" sz="3200" dirty="0" smtClean="0"/>
                  <a:t>More complex models have more terms, proportional to velocity, V</a:t>
                </a:r>
                <a:r>
                  <a:rPr lang="en-US" sz="3200" baseline="30000" dirty="0" smtClean="0"/>
                  <a:t>2</a:t>
                </a:r>
                <a:r>
                  <a:rPr lang="en-US" sz="3200" dirty="0" smtClean="0"/>
                  <a:t>, etc.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229600" cy="25908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038600"/>
            <a:ext cx="8229600" cy="259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4049486"/>
            <a:ext cx="8229600" cy="259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See SAE Standard J2452: </a:t>
            </a:r>
            <a:br>
              <a:rPr lang="en-US" dirty="0" smtClean="0"/>
            </a:br>
            <a:r>
              <a:rPr lang="en-US" dirty="0" smtClean="0"/>
              <a:t>Stepwise </a:t>
            </a:r>
            <a:r>
              <a:rPr lang="en-US" dirty="0" err="1"/>
              <a:t>Coastdown</a:t>
            </a:r>
            <a:r>
              <a:rPr lang="en-US" dirty="0"/>
              <a:t> Methodology for Measuring Tire Rolling </a:t>
            </a:r>
            <a:r>
              <a:rPr lang="en-US" dirty="0" smtClean="0"/>
              <a:t>Resistance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23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Aerodynamic Forces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2895600"/>
              </a:xfrm>
            </p:spPr>
            <p:txBody>
              <a:bodyPr>
                <a:normAutofit fontScale="92500"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𝑎𝑒𝑟𝑜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𝜌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</a:p>
              <a:p>
                <a:pPr marL="457200" lvl="1" indent="0">
                  <a:buNone/>
                </a:pPr>
                <a:r>
                  <a:rPr lang="en-US" dirty="0"/>
                  <a:t>Where</a:t>
                </a:r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𝜌</m:t>
                    </m:r>
                  </m:oMath>
                </a14:m>
                <a:r>
                  <a:rPr lang="en-US" dirty="0" smtClean="0"/>
                  <a:t> is air density (1.2 kg/m</a:t>
                </a:r>
                <a:r>
                  <a:rPr lang="en-US" baseline="30000" dirty="0" smtClean="0"/>
                  <a:t>3</a:t>
                </a:r>
                <a:r>
                  <a:rPr lang="en-US" dirty="0" smtClean="0"/>
                  <a:t>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dirty="0" smtClean="0"/>
                  <a:t> is frontal area of the vehicle (m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 smtClean="0"/>
                  <a:t> is coefficient of drag (</a:t>
                </a:r>
                <a:r>
                  <a:rPr lang="en-US" dirty="0" err="1" smtClean="0"/>
                  <a:t>unitless</a:t>
                </a:r>
                <a:r>
                  <a:rPr lang="en-US" dirty="0" smtClean="0"/>
                  <a:t>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𝑉</m:t>
                    </m:r>
                  </m:oMath>
                </a14:m>
                <a:r>
                  <a:rPr lang="en-US" dirty="0" smtClean="0"/>
                  <a:t> is vehicle velocity (m/s)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2895600"/>
              </a:xfrm>
              <a:blipFill rotWithShape="1">
                <a:blip r:embed="rId3"/>
                <a:stretch>
                  <a:fillRect b="-4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267200"/>
            <a:ext cx="8229600" cy="2895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r>
              <a:rPr lang="en-US" dirty="0" smtClean="0"/>
              <a:t>Forces are in </a:t>
            </a:r>
            <a:r>
              <a:rPr lang="en-US" dirty="0" err="1" smtClean="0"/>
              <a:t>Newtons</a:t>
            </a:r>
            <a:r>
              <a:rPr lang="en-US" dirty="0" smtClean="0"/>
              <a:t>, N (from kg-m/s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Note that Power (W) = FV, so P ~ V</a:t>
            </a:r>
            <a:r>
              <a:rPr lang="en-US" baseline="30000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72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Drag Coefficient and Frontal Area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029200" y="1905000"/>
            <a:ext cx="36576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21484" y="2423160"/>
            <a:ext cx="3124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The frontal area (</a:t>
            </a:r>
            <a:r>
              <a:rPr lang="en-US" sz="2000" dirty="0" err="1" smtClean="0"/>
              <a:t>A</a:t>
            </a:r>
            <a:r>
              <a:rPr lang="en-US" sz="2000" baseline="-25000" dirty="0" err="1" smtClean="0"/>
              <a:t>f</a:t>
            </a:r>
            <a:r>
              <a:rPr lang="en-US" sz="2000" dirty="0" smtClean="0"/>
              <a:t>) of the two vehicles shown is the same, however Vehicle B has a significantly smaller drag coefficient, thus will have a smaller aerodynamic drag force.</a:t>
            </a:r>
            <a:endParaRPr lang="en-US" sz="2000" dirty="0"/>
          </a:p>
        </p:txBody>
      </p:sp>
      <p:sp>
        <p:nvSpPr>
          <p:cNvPr id="13" name="Trapezoid 12"/>
          <p:cNvSpPr/>
          <p:nvPr/>
        </p:nvSpPr>
        <p:spPr>
          <a:xfrm rot="5400000">
            <a:off x="3245637" y="2457694"/>
            <a:ext cx="1185103" cy="208777"/>
          </a:xfrm>
          <a:prstGeom prst="trapezoid">
            <a:avLst>
              <a:gd name="adj" fmla="val 18452"/>
            </a:avLst>
          </a:prstGeom>
          <a:solidFill>
            <a:schemeClr val="tx2">
              <a:lumMod val="60000"/>
              <a:lumOff val="40000"/>
              <a:alpha val="37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04800" y="1600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41960" y="4034026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187037" y="2139452"/>
                <a:ext cx="1319207" cy="6740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=3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0.6</a:t>
                </a:r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7037" y="2139452"/>
                <a:ext cx="1319207" cy="674095"/>
              </a:xfrm>
              <a:prstGeom prst="rect">
                <a:avLst/>
              </a:prstGeom>
              <a:blipFill rotWithShape="1">
                <a:blip r:embed="rId4"/>
                <a:stretch>
                  <a:fillRect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243393" y="4797992"/>
                <a:ext cx="1319207" cy="6740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=3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0.32</a:t>
                </a:r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393" y="4797992"/>
                <a:ext cx="1319207" cy="674095"/>
              </a:xfrm>
              <a:prstGeom prst="rect">
                <a:avLst/>
              </a:prstGeom>
              <a:blipFill rotWithShape="1">
                <a:blip r:embed="rId5"/>
                <a:stretch>
                  <a:fillRect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>
            <a:grpSpLocks noChangeAspect="1"/>
          </p:cNvGrpSpPr>
          <p:nvPr/>
        </p:nvGrpSpPr>
        <p:grpSpPr>
          <a:xfrm rot="922288">
            <a:off x="543885" y="1826129"/>
            <a:ext cx="3059003" cy="1650456"/>
            <a:chOff x="1196903" y="1512936"/>
            <a:chExt cx="6413857" cy="3460535"/>
          </a:xfrm>
        </p:grpSpPr>
        <p:cxnSp>
          <p:nvCxnSpPr>
            <p:cNvPr id="20" name="Straight Connector 19"/>
            <p:cNvCxnSpPr/>
            <p:nvPr/>
          </p:nvCxnSpPr>
          <p:spPr>
            <a:xfrm rot="20677712" flipV="1">
              <a:off x="3477437" y="1806556"/>
              <a:ext cx="1619953" cy="111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20677712">
              <a:off x="5162978" y="1512936"/>
              <a:ext cx="573091" cy="77963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20677712" flipV="1">
              <a:off x="5751412" y="1983492"/>
              <a:ext cx="1438116" cy="2219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20677712">
              <a:off x="7189727" y="1751196"/>
              <a:ext cx="243892" cy="35577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20677712" flipH="1">
              <a:off x="7522716" y="2032430"/>
              <a:ext cx="20047" cy="6350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7549748" y="2656432"/>
              <a:ext cx="61012" cy="25029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7134990" y="2906724"/>
              <a:ext cx="414758" cy="1268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3457367" y="3397296"/>
              <a:ext cx="2536291" cy="7275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37" idx="0"/>
            </p:cNvCxnSpPr>
            <p:nvPr/>
          </p:nvCxnSpPr>
          <p:spPr>
            <a:xfrm flipH="1">
              <a:off x="1448357" y="4462679"/>
              <a:ext cx="839677" cy="1360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1241448" y="4184881"/>
              <a:ext cx="206908" cy="4138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241447" y="4088103"/>
              <a:ext cx="103455" cy="10166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 flipV="1">
              <a:off x="1241447" y="3444018"/>
              <a:ext cx="103456" cy="6440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20677712">
              <a:off x="1196903" y="3094222"/>
              <a:ext cx="2611826" cy="1638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20677712" flipH="1" flipV="1">
              <a:off x="3612406" y="2013298"/>
              <a:ext cx="35900" cy="7933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Arc 36"/>
            <p:cNvSpPr/>
            <p:nvPr/>
          </p:nvSpPr>
          <p:spPr>
            <a:xfrm rot="13763109">
              <a:off x="2238457" y="3709076"/>
              <a:ext cx="1305534" cy="1223256"/>
            </a:xfrm>
            <a:prstGeom prst="arc">
              <a:avLst>
                <a:gd name="adj1" fmla="val 17842202"/>
                <a:gd name="adj2" fmla="val 6701784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3763109">
              <a:off x="5904159" y="2633636"/>
              <a:ext cx="1305534" cy="1223256"/>
            </a:xfrm>
            <a:prstGeom prst="arc">
              <a:avLst>
                <a:gd name="adj1" fmla="val 17842202"/>
                <a:gd name="adj2" fmla="val 6701784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398811" y="3882902"/>
              <a:ext cx="908092" cy="84765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0" name="Oval 39"/>
            <p:cNvSpPr>
              <a:spLocks noChangeAspect="1"/>
            </p:cNvSpPr>
            <p:nvPr/>
          </p:nvSpPr>
          <p:spPr>
            <a:xfrm>
              <a:off x="6072370" y="2781578"/>
              <a:ext cx="908092" cy="84765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3" name="Group 42"/>
          <p:cNvGrpSpPr>
            <a:grpSpLocks noChangeAspect="1"/>
          </p:cNvGrpSpPr>
          <p:nvPr/>
        </p:nvGrpSpPr>
        <p:grpSpPr>
          <a:xfrm rot="922288">
            <a:off x="562985" y="4796930"/>
            <a:ext cx="3037758" cy="1413861"/>
            <a:chOff x="1241447" y="2009010"/>
            <a:chExt cx="6369313" cy="2964461"/>
          </a:xfrm>
        </p:grpSpPr>
        <p:cxnSp>
          <p:nvCxnSpPr>
            <p:cNvPr id="44" name="Straight Connector 43"/>
            <p:cNvCxnSpPr/>
            <p:nvPr/>
          </p:nvCxnSpPr>
          <p:spPr>
            <a:xfrm flipV="1">
              <a:off x="2689804" y="2009010"/>
              <a:ext cx="1882196" cy="54063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572000" y="2009010"/>
              <a:ext cx="1208076" cy="18688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5780076" y="2055731"/>
              <a:ext cx="1435007" cy="1401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215083" y="2055731"/>
              <a:ext cx="273653" cy="2235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7488736" y="2279326"/>
              <a:ext cx="122024" cy="37710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7549748" y="2656432"/>
              <a:ext cx="61012" cy="25029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7134990" y="2906724"/>
              <a:ext cx="414758" cy="1268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3457367" y="3397296"/>
              <a:ext cx="2536291" cy="7275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58" idx="0"/>
            </p:cNvCxnSpPr>
            <p:nvPr/>
          </p:nvCxnSpPr>
          <p:spPr>
            <a:xfrm flipH="1">
              <a:off x="1448357" y="4462679"/>
              <a:ext cx="839677" cy="1360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1241448" y="4184881"/>
              <a:ext cx="206908" cy="4138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>
              <a:off x="1241447" y="4088103"/>
              <a:ext cx="103455" cy="10166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 flipV="1">
              <a:off x="1241447" y="3444018"/>
              <a:ext cx="103456" cy="6440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1241447" y="3230436"/>
              <a:ext cx="550215" cy="2102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1791662" y="2549642"/>
              <a:ext cx="898142" cy="680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Arc 57"/>
            <p:cNvSpPr/>
            <p:nvPr/>
          </p:nvSpPr>
          <p:spPr>
            <a:xfrm rot="13763109">
              <a:off x="2238457" y="3709076"/>
              <a:ext cx="1305534" cy="1223256"/>
            </a:xfrm>
            <a:prstGeom prst="arc">
              <a:avLst>
                <a:gd name="adj1" fmla="val 17842202"/>
                <a:gd name="adj2" fmla="val 6701784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Arc 58"/>
            <p:cNvSpPr/>
            <p:nvPr/>
          </p:nvSpPr>
          <p:spPr>
            <a:xfrm rot="13763109">
              <a:off x="5904159" y="2633636"/>
              <a:ext cx="1305534" cy="1223256"/>
            </a:xfrm>
            <a:prstGeom prst="arc">
              <a:avLst>
                <a:gd name="adj1" fmla="val 17842202"/>
                <a:gd name="adj2" fmla="val 6701784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2398811" y="3882902"/>
              <a:ext cx="908092" cy="84765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Oval 60"/>
            <p:cNvSpPr>
              <a:spLocks noChangeAspect="1"/>
            </p:cNvSpPr>
            <p:nvPr/>
          </p:nvSpPr>
          <p:spPr>
            <a:xfrm>
              <a:off x="6072370" y="2781578"/>
              <a:ext cx="908092" cy="84765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71" name="Trapezoid 70"/>
          <p:cNvSpPr/>
          <p:nvPr/>
        </p:nvSpPr>
        <p:spPr>
          <a:xfrm rot="5400000">
            <a:off x="3245637" y="5170460"/>
            <a:ext cx="1185103" cy="208777"/>
          </a:xfrm>
          <a:prstGeom prst="trapezoid">
            <a:avLst>
              <a:gd name="adj" fmla="val 18452"/>
            </a:avLst>
          </a:prstGeom>
          <a:solidFill>
            <a:schemeClr val="tx2">
              <a:lumMod val="60000"/>
              <a:lumOff val="40000"/>
              <a:alpha val="37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4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Force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609600"/>
              </a:xfrm>
            </p:spPr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𝑔𝑟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𝑚𝑔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            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ea typeface="Cambria Math"/>
                          </a:rPr>
                          <m:t>Usually</m:t>
                        </m:r>
                        <m:r>
                          <a:rPr lang="en-US" b="0" i="0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ea typeface="Cambria Math"/>
                          </a:rPr>
                          <m:t>expressed</m:t>
                        </m:r>
                        <m:r>
                          <a:rPr lang="en-US" b="0" i="0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ea typeface="Cambria Math"/>
                          </a:rPr>
                          <m:t>in</m:t>
                        </m:r>
                        <m:r>
                          <a:rPr lang="en-US" b="0" i="0" smtClean="0">
                            <a:latin typeface="Cambria Math"/>
                            <a:ea typeface="Cambria Math"/>
                          </a:rPr>
                          <m:t> %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  <a:ea typeface="Cambria Math"/>
                          </a:rPr>
                          <m:t>grade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6096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735990" y="2545940"/>
            <a:ext cx="7482175" cy="3500230"/>
            <a:chOff x="1241447" y="2009010"/>
            <a:chExt cx="6369313" cy="2979620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2689804" y="2009010"/>
              <a:ext cx="1882196" cy="54063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572000" y="2009010"/>
              <a:ext cx="1208076" cy="18688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5780076" y="2055731"/>
              <a:ext cx="1435007" cy="1401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215083" y="2055731"/>
              <a:ext cx="273653" cy="22359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488736" y="2279326"/>
              <a:ext cx="122024" cy="37710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7549748" y="2656432"/>
              <a:ext cx="61012" cy="25029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7134990" y="2906724"/>
              <a:ext cx="414758" cy="1268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3457367" y="3397296"/>
              <a:ext cx="2536291" cy="7275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2189222" y="3397296"/>
              <a:ext cx="5299514" cy="157517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2189223" y="4972466"/>
              <a:ext cx="5153146" cy="0"/>
            </a:xfrm>
            <a:prstGeom prst="line">
              <a:avLst/>
            </a:prstGeom>
            <a:ln w="3810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23" idx="0"/>
            </p:cNvCxnSpPr>
            <p:nvPr/>
          </p:nvCxnSpPr>
          <p:spPr>
            <a:xfrm flipH="1">
              <a:off x="1448357" y="4462679"/>
              <a:ext cx="839677" cy="13601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1241448" y="4184881"/>
              <a:ext cx="206908" cy="41381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1241447" y="4088103"/>
              <a:ext cx="103455" cy="10166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1241447" y="3444018"/>
              <a:ext cx="103456" cy="64408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1241447" y="3230436"/>
              <a:ext cx="550215" cy="2102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1791662" y="2549642"/>
              <a:ext cx="898142" cy="68079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Arc 22"/>
            <p:cNvSpPr/>
            <p:nvPr/>
          </p:nvSpPr>
          <p:spPr>
            <a:xfrm rot="13763109">
              <a:off x="2238457" y="3709076"/>
              <a:ext cx="1305534" cy="1223256"/>
            </a:xfrm>
            <a:prstGeom prst="arc">
              <a:avLst>
                <a:gd name="adj1" fmla="val 17842202"/>
                <a:gd name="adj2" fmla="val 6701784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Arc 23"/>
            <p:cNvSpPr/>
            <p:nvPr/>
          </p:nvSpPr>
          <p:spPr>
            <a:xfrm rot="13763109">
              <a:off x="5904159" y="2633636"/>
              <a:ext cx="1305534" cy="1223256"/>
            </a:xfrm>
            <a:prstGeom prst="arc">
              <a:avLst>
                <a:gd name="adj1" fmla="val 17842202"/>
                <a:gd name="adj2" fmla="val 6701784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2398811" y="3882902"/>
              <a:ext cx="908092" cy="84765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6072370" y="2781578"/>
              <a:ext cx="908092" cy="84765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" name="Arc 26"/>
            <p:cNvSpPr/>
            <p:nvPr/>
          </p:nvSpPr>
          <p:spPr>
            <a:xfrm rot="12475873">
              <a:off x="3058289" y="4603617"/>
              <a:ext cx="497227" cy="385013"/>
            </a:xfrm>
            <a:prstGeom prst="arc">
              <a:avLst>
                <a:gd name="adj1" fmla="val 4985426"/>
                <a:gd name="adj2" fmla="val 12124402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pic>
          <p:nvPicPr>
            <p:cNvPr id="28" name="Picture 2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7325" y="2466896"/>
              <a:ext cx="825190" cy="825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472548" y="5508215"/>
                <a:ext cx="49212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2548" y="5508215"/>
                <a:ext cx="49212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/>
          <p:cNvCxnSpPr>
            <a:cxnSpLocks noChangeAspect="1"/>
          </p:cNvCxnSpPr>
          <p:nvPr/>
        </p:nvCxnSpPr>
        <p:spPr>
          <a:xfrm>
            <a:off x="5072385" y="3794556"/>
            <a:ext cx="159399" cy="4447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 noChangeAspect="1"/>
          </p:cNvCxnSpPr>
          <p:nvPr/>
        </p:nvCxnSpPr>
        <p:spPr>
          <a:xfrm>
            <a:off x="4991264" y="3794556"/>
            <a:ext cx="0" cy="532423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72"/>
          <p:cNvSpPr txBox="1">
            <a:spLocks noChangeAspect="1"/>
          </p:cNvSpPr>
          <p:nvPr/>
        </p:nvSpPr>
        <p:spPr>
          <a:xfrm rot="20706348">
            <a:off x="3547763" y="3961724"/>
            <a:ext cx="142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US" dirty="0">
                <a:solidFill>
                  <a:prstClr val="black"/>
                </a:solidFill>
              </a:rPr>
              <a:t>Vehicle </a:t>
            </a:r>
          </a:p>
          <a:p>
            <a:pPr defTabSz="457200"/>
            <a:r>
              <a:rPr lang="en-US" dirty="0">
                <a:solidFill>
                  <a:prstClr val="black"/>
                </a:solidFill>
              </a:rPr>
              <a:t>Weight (mg)</a:t>
            </a:r>
          </a:p>
        </p:txBody>
      </p:sp>
      <p:sp>
        <p:nvSpPr>
          <p:cNvPr id="33" name="TextBox 89"/>
          <p:cNvSpPr txBox="1"/>
          <p:nvPr/>
        </p:nvSpPr>
        <p:spPr>
          <a:xfrm rot="20849742">
            <a:off x="5289877" y="3495330"/>
            <a:ext cx="12291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US" sz="2000" dirty="0">
                <a:solidFill>
                  <a:srgbClr val="00B050"/>
                </a:solidFill>
              </a:rPr>
              <a:t>Grade </a:t>
            </a:r>
          </a:p>
          <a:p>
            <a:pPr defTabSz="457200"/>
            <a:r>
              <a:rPr lang="en-US" sz="2000" dirty="0">
                <a:solidFill>
                  <a:srgbClr val="00B050"/>
                </a:solidFill>
              </a:rPr>
              <a:t>(</a:t>
            </a:r>
            <a:r>
              <a:rPr lang="en-US" sz="2000" dirty="0" err="1">
                <a:solidFill>
                  <a:srgbClr val="00B050"/>
                </a:solidFill>
              </a:rPr>
              <a:t>F</a:t>
            </a:r>
            <a:r>
              <a:rPr lang="en-US" sz="2000" baseline="-25000" dirty="0" err="1">
                <a:solidFill>
                  <a:srgbClr val="00B050"/>
                </a:solidFill>
              </a:rPr>
              <a:t>grade</a:t>
            </a:r>
            <a:r>
              <a:rPr lang="en-US" sz="2000" dirty="0">
                <a:solidFill>
                  <a:srgbClr val="00B050"/>
                </a:solidFill>
              </a:rPr>
              <a:t>)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4973290" y="4250601"/>
            <a:ext cx="269008" cy="7685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18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Inertial Force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𝑑𝑉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sz="3200" dirty="0" smtClean="0"/>
                  <a:t>Usually most significant force acting on the vehicle, so mass is the most important vehicle property</a:t>
                </a:r>
              </a:p>
              <a:p>
                <a:pPr lvl="1"/>
                <a:r>
                  <a:rPr lang="en-US" sz="3200" dirty="0" smtClean="0"/>
                  <a:t>Use inertial mass to account for tire/wheel rotating inertia, usually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r>
                      <a:rPr lang="en-US" sz="3200" b="0" i="1" smtClean="0">
                        <a:latin typeface="Cambria Math"/>
                      </a:rPr>
                      <m:t>𝑚</m:t>
                    </m:r>
                    <m:r>
                      <a:rPr lang="en-US" sz="3200" b="0" i="1" smtClean="0">
                        <a:latin typeface="Cambria Math"/>
                      </a:rPr>
                      <m:t>∗(~1.04)</m:t>
                    </m:r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r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952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BDCPx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MBDCPx2</Template>
  <TotalTime>3545</TotalTime>
  <Words>465</Words>
  <Application>Microsoft Office PowerPoint</Application>
  <PresentationFormat>On-screen Show (4:3)</PresentationFormat>
  <Paragraphs>107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Cambria Math</vt:lpstr>
      <vt:lpstr>MBDCPx2</vt:lpstr>
      <vt:lpstr>Longitudinal Vehicle Dynamics, Drive Cycles</vt:lpstr>
      <vt:lpstr>Forces Resisting Motion</vt:lpstr>
      <vt:lpstr>Rolling resistance from tires</vt:lpstr>
      <vt:lpstr>Rolling Resistance Force (N)</vt:lpstr>
      <vt:lpstr>Rolling Resistance models</vt:lpstr>
      <vt:lpstr>Aerodynamic Forces</vt:lpstr>
      <vt:lpstr>Drag Coefficient and Frontal Area</vt:lpstr>
      <vt:lpstr>Grade Force</vt:lpstr>
      <vt:lpstr>Inertial Force</vt:lpstr>
      <vt:lpstr>Vehicle Glider</vt:lpstr>
      <vt:lpstr>Alternative force balance</vt:lpstr>
      <vt:lpstr>Alternative road load form</vt:lpstr>
      <vt:lpstr>Drive Cycles or Schedules</vt:lpstr>
      <vt:lpstr>Typical mode, or “Hill”</vt:lpstr>
      <vt:lpstr>Urban Dynamometer Drive Schedule (UDDS)</vt:lpstr>
      <vt:lpstr>Highway Fuel Economy Test  (HWFET)</vt:lpstr>
      <vt:lpstr>US06</vt:lpstr>
      <vt:lpstr>Driver Model</vt:lpstr>
      <vt:lpstr>Trace Misses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Longitudinal Vehicle Dynamics, Driver Model</dc:title>
  <dc:creator>dord</dc:creator>
  <cp:lastModifiedBy>Beth Bezaire</cp:lastModifiedBy>
  <cp:revision>43</cp:revision>
  <cp:lastPrinted>2013-01-28T15:15:43Z</cp:lastPrinted>
  <dcterms:created xsi:type="dcterms:W3CDTF">2013-01-27T21:56:05Z</dcterms:created>
  <dcterms:modified xsi:type="dcterms:W3CDTF">2014-08-28T20:50:06Z</dcterms:modified>
</cp:coreProperties>
</file>