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9" r:id="rId2"/>
    <p:sldId id="262" r:id="rId3"/>
    <p:sldId id="263" r:id="rId4"/>
    <p:sldId id="256" r:id="rId5"/>
    <p:sldId id="257" r:id="rId6"/>
    <p:sldId id="258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518" y="-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BB4BFE-7F82-47D7-8008-E52CCDB45120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5C868-F927-4E18-A755-C22C65F1B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1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B1987-3093-4D8A-BD5C-18E39CD96C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8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2FEBF-C335-40F7-BDF4-ACFB2C35DB09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E3234-A72F-4620-B1DB-69D63D34F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371600" y="37338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Power Loss Models for Vehicle Powertrain Components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MBDCP</a:t>
            </a:r>
          </a:p>
          <a:p>
            <a:r>
              <a:rPr lang="en-US" dirty="0" smtClean="0"/>
              <a:t>Lecture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8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Vehicle Powertrain Component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To begin, we want to understand </a:t>
            </a:r>
            <a:r>
              <a:rPr lang="en-US" b="1" i="1" dirty="0" smtClean="0"/>
              <a:t>losses</a:t>
            </a:r>
            <a:r>
              <a:rPr lang="en-US" dirty="0" smtClean="0"/>
              <a:t> in the system; losses determine vehicle energy consumption and component heat generation </a:t>
            </a:r>
          </a:p>
          <a:p>
            <a:r>
              <a:rPr lang="en-US" dirty="0" smtClean="0"/>
              <a:t>Detailed models are usually specific to a particular component and size/power; often hard to find and understand the required data</a:t>
            </a:r>
          </a:p>
          <a:p>
            <a:r>
              <a:rPr lang="en-US" dirty="0" smtClean="0"/>
              <a:t>So start with a very basic and simple Power Loss model that still has all the needed behavior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510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Power Loss </a:t>
            </a:r>
            <a:r>
              <a:rPr lang="en-US" dirty="0"/>
              <a:t>model can be fit to and used for most any component with reasonable estimates and accuracy (model fidelity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Need to look at an average operating power line</a:t>
            </a:r>
          </a:p>
          <a:p>
            <a:r>
              <a:rPr lang="en-US" dirty="0" smtClean="0"/>
              <a:t>Later we will develop and use models based on torque and speed – for more details</a:t>
            </a:r>
          </a:p>
          <a:p>
            <a:r>
              <a:rPr lang="en-US" dirty="0"/>
              <a:t>T</a:t>
            </a:r>
            <a:r>
              <a:rPr lang="en-US" dirty="0" smtClean="0"/>
              <a:t>otal energy can be integrated</a:t>
            </a:r>
          </a:p>
          <a:p>
            <a:r>
              <a:rPr lang="en-US" dirty="0"/>
              <a:t>A</a:t>
            </a:r>
            <a:r>
              <a:rPr lang="en-US" dirty="0" smtClean="0"/>
              <a:t>verage losses = heat rejection rates</a:t>
            </a:r>
          </a:p>
          <a:p>
            <a:endParaRPr lang="en-US" dirty="0" smtClean="0"/>
          </a:p>
          <a:p>
            <a:r>
              <a:rPr lang="en-US" dirty="0" smtClean="0"/>
              <a:t>Energy/power balance: Input = Output + Losses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8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691046" y="1219200"/>
            <a:ext cx="1428217" cy="10757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Traction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365312" y="2327907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280554" y="1837756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176328" y="1837756"/>
            <a:ext cx="329184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95600" y="1642107"/>
            <a:ext cx="576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in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597526"/>
            <a:ext cx="893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loss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477174" y="1642107"/>
            <a:ext cx="771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out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67871" y="3200400"/>
                <a:ext cx="7924800" cy="3438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Power  balance (or  conservation of energy)</a:t>
                </a:r>
              </a:p>
              <a:p>
                <a:pPr algn="ctr"/>
                <a:endParaRPr lang="en-US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𝑜𝑢𝑡</m:t>
                              </m:r>
                            </m:sub>
                          </m:sSub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/>
                  <a:t>In this case, P</a:t>
                </a:r>
                <a:r>
                  <a:rPr lang="en-US" sz="2400" baseline="-25000" dirty="0"/>
                  <a:t>out </a:t>
                </a:r>
                <a:r>
                  <a:rPr lang="en-US" sz="2400" dirty="0"/>
                  <a:t>is being </a:t>
                </a:r>
                <a:r>
                  <a:rPr lang="en-US" sz="2400" dirty="0" smtClean="0"/>
                  <a:t>commanded (driver demand, for example), </a:t>
                </a:r>
                <a:r>
                  <a:rPr lang="en-US" sz="2400" dirty="0"/>
                  <a:t>so </a:t>
                </a:r>
                <a:r>
                  <a:rPr lang="en-US" sz="2400" dirty="0" err="1"/>
                  <a:t>P</a:t>
                </a:r>
                <a:r>
                  <a:rPr lang="en-US" sz="2400" baseline="-25000" dirty="0" err="1"/>
                  <a:t>loss</a:t>
                </a:r>
                <a:r>
                  <a:rPr lang="en-US" sz="2400" baseline="-25000" dirty="0"/>
                  <a:t> </a:t>
                </a:r>
                <a:r>
                  <a:rPr lang="en-US" sz="2400" dirty="0"/>
                  <a:t>is a function of P</a:t>
                </a:r>
                <a:r>
                  <a:rPr lang="en-US" sz="2400" baseline="-25000" dirty="0"/>
                  <a:t>out</a:t>
                </a:r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71" y="3200400"/>
                <a:ext cx="7924800" cy="3438505"/>
              </a:xfrm>
              <a:prstGeom prst="rect">
                <a:avLst/>
              </a:prstGeom>
              <a:blipFill rotWithShape="1">
                <a:blip r:embed="rId2"/>
                <a:stretch>
                  <a:fillRect l="-1231" t="-1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90600" y="304800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Power Loss Model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71190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3429000" y="1447800"/>
            <a:ext cx="1618593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Generator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247493" y="2409049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48000" y="1918898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105400" y="1918898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67000" y="1723249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in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007423" y="2678668"/>
            <a:ext cx="811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</a:t>
            </a:r>
            <a:r>
              <a:rPr lang="en-US" sz="2400" baseline="-25000" dirty="0" err="1" smtClean="0"/>
              <a:t>loss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10200" y="1723249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</a:t>
            </a:r>
            <a:r>
              <a:rPr lang="en-US" sz="2400" baseline="-25000" dirty="0" smtClean="0"/>
              <a:t>out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88894" y="3524549"/>
                <a:ext cx="7620000" cy="30691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−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𝑙𝑜𝑠𝑠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𝑖𝑛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𝑙𝑜𝑠𝑠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𝑖𝑛</m:t>
                            </m:r>
                          </m:sub>
                        </m:sSub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In </a:t>
                </a:r>
                <a:r>
                  <a:rPr lang="en-US" sz="2400" dirty="0"/>
                  <a:t>this case, </a:t>
                </a:r>
                <a:r>
                  <a:rPr lang="en-US" sz="2400" dirty="0" smtClean="0"/>
                  <a:t>P</a:t>
                </a:r>
                <a:r>
                  <a:rPr lang="en-US" sz="2400" baseline="-25000" dirty="0" smtClean="0"/>
                  <a:t>in </a:t>
                </a:r>
                <a:r>
                  <a:rPr lang="en-US" sz="2400" dirty="0"/>
                  <a:t>is being commanded </a:t>
                </a:r>
                <a:r>
                  <a:rPr lang="en-US" sz="2400" dirty="0" smtClean="0"/>
                  <a:t>(from connection to an engine, for example), </a:t>
                </a:r>
                <a:r>
                  <a:rPr lang="en-US" sz="2400" dirty="0"/>
                  <a:t>so </a:t>
                </a:r>
                <a:r>
                  <a:rPr lang="en-US" sz="2400" dirty="0" err="1"/>
                  <a:t>P</a:t>
                </a:r>
                <a:r>
                  <a:rPr lang="en-US" sz="2400" baseline="-25000" dirty="0" err="1"/>
                  <a:t>loss</a:t>
                </a:r>
                <a:r>
                  <a:rPr lang="en-US" sz="2400" baseline="-25000" dirty="0"/>
                  <a:t> </a:t>
                </a:r>
                <a:r>
                  <a:rPr lang="en-US" sz="2400" dirty="0"/>
                  <a:t>is a function of P</a:t>
                </a:r>
                <a:r>
                  <a:rPr lang="en-US" sz="2400" baseline="-25000" dirty="0"/>
                  <a:t>in</a:t>
                </a:r>
              </a:p>
              <a:p>
                <a:r>
                  <a:rPr lang="en-US" sz="2400" dirty="0"/>
                  <a:t>Note: the constants are different from the above case</a:t>
                </a:r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894" y="3524549"/>
                <a:ext cx="7620000" cy="3069174"/>
              </a:xfrm>
              <a:prstGeom prst="rect">
                <a:avLst/>
              </a:prstGeom>
              <a:blipFill rotWithShape="1">
                <a:blip r:embed="rId2"/>
                <a:stretch>
                  <a:fillRect l="-1200" r="-8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6858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Alternate form of Power Loss Model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34761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62"/>
          <p:cNvSpPr/>
          <p:nvPr/>
        </p:nvSpPr>
        <p:spPr>
          <a:xfrm>
            <a:off x="762000" y="1676400"/>
            <a:ext cx="11430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HVSC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514600" y="990600"/>
            <a:ext cx="1143000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2514600" y="2362200"/>
            <a:ext cx="1143000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Generator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6" name="Elbow Connector 65"/>
          <p:cNvCxnSpPr>
            <a:stCxn id="63" idx="0"/>
            <a:endCxn id="64" idx="1"/>
          </p:cNvCxnSpPr>
          <p:nvPr/>
        </p:nvCxnSpPr>
        <p:spPr>
          <a:xfrm rot="5400000" flipH="1" flipV="1">
            <a:off x="1809750" y="971550"/>
            <a:ext cx="228600" cy="1181100"/>
          </a:xfrm>
          <a:prstGeom prst="bentConnector2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63" idx="2"/>
            <a:endCxn id="65" idx="1"/>
          </p:cNvCxnSpPr>
          <p:nvPr/>
        </p:nvCxnSpPr>
        <p:spPr>
          <a:xfrm rot="16200000" flipH="1">
            <a:off x="1809750" y="2114550"/>
            <a:ext cx="228600" cy="1181100"/>
          </a:xfrm>
          <a:prstGeom prst="bentConnector2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4" idx="2"/>
            <a:endCxn id="65" idx="0"/>
          </p:cNvCxnSpPr>
          <p:nvPr/>
        </p:nvCxnSpPr>
        <p:spPr>
          <a:xfrm>
            <a:off x="3086100" y="1905000"/>
            <a:ext cx="0" cy="457200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762000" y="3505200"/>
            <a:ext cx="114300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Battery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0" name="Elbow Connector 69"/>
          <p:cNvCxnSpPr>
            <a:stCxn id="69" idx="1"/>
            <a:endCxn id="63" idx="1"/>
          </p:cNvCxnSpPr>
          <p:nvPr/>
        </p:nvCxnSpPr>
        <p:spPr>
          <a:xfrm rot="10800000">
            <a:off x="762000" y="2133600"/>
            <a:ext cx="12700" cy="1828800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2857500" y="3733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>
            <a:stCxn id="69" idx="3"/>
            <a:endCxn id="71" idx="2"/>
          </p:cNvCxnSpPr>
          <p:nvPr/>
        </p:nvCxnSpPr>
        <p:spPr>
          <a:xfrm>
            <a:off x="1905000" y="3962400"/>
            <a:ext cx="952500" cy="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5" idx="2"/>
            <a:endCxn id="71" idx="0"/>
          </p:cNvCxnSpPr>
          <p:nvPr/>
        </p:nvCxnSpPr>
        <p:spPr>
          <a:xfrm>
            <a:off x="3086100" y="3276600"/>
            <a:ext cx="0" cy="4572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/>
          <p:cNvSpPr/>
          <p:nvPr/>
        </p:nvSpPr>
        <p:spPr>
          <a:xfrm>
            <a:off x="2514600" y="4648200"/>
            <a:ext cx="114300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DC/DC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Converter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5" name="Straight Arrow Connector 74"/>
          <p:cNvCxnSpPr>
            <a:stCxn id="71" idx="4"/>
            <a:endCxn id="74" idx="0"/>
          </p:cNvCxnSpPr>
          <p:nvPr/>
        </p:nvCxnSpPr>
        <p:spPr>
          <a:xfrm>
            <a:off x="3086100" y="4191000"/>
            <a:ext cx="0" cy="4572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/>
          <p:cNvSpPr/>
          <p:nvPr/>
        </p:nvSpPr>
        <p:spPr>
          <a:xfrm>
            <a:off x="4133193" y="3505200"/>
            <a:ext cx="114300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Traction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Motor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7" name="Straight Arrow Connector 76"/>
          <p:cNvCxnSpPr>
            <a:stCxn id="71" idx="6"/>
            <a:endCxn id="76" idx="1"/>
          </p:cNvCxnSpPr>
          <p:nvPr/>
        </p:nvCxnSpPr>
        <p:spPr>
          <a:xfrm>
            <a:off x="3314700" y="3962400"/>
            <a:ext cx="818493" cy="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5867400" y="3505200"/>
            <a:ext cx="1143000" cy="914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Driveline</a:t>
            </a:r>
          </a:p>
        </p:txBody>
      </p:sp>
      <p:cxnSp>
        <p:nvCxnSpPr>
          <p:cNvPr id="79" name="Straight Arrow Connector 78"/>
          <p:cNvCxnSpPr>
            <a:stCxn id="76" idx="3"/>
            <a:endCxn id="78" idx="1"/>
          </p:cNvCxnSpPr>
          <p:nvPr/>
        </p:nvCxnSpPr>
        <p:spPr>
          <a:xfrm>
            <a:off x="5276193" y="3962400"/>
            <a:ext cx="591207" cy="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7543800" y="3505200"/>
            <a:ext cx="11430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Glider</a:t>
            </a:r>
          </a:p>
        </p:txBody>
      </p:sp>
      <p:cxnSp>
        <p:nvCxnSpPr>
          <p:cNvPr id="81" name="Straight Arrow Connector 80"/>
          <p:cNvCxnSpPr>
            <a:stCxn id="78" idx="3"/>
            <a:endCxn id="80" idx="1"/>
          </p:cNvCxnSpPr>
          <p:nvPr/>
        </p:nvCxnSpPr>
        <p:spPr>
          <a:xfrm>
            <a:off x="7010400" y="3962400"/>
            <a:ext cx="533400" cy="0"/>
          </a:xfrm>
          <a:prstGeom prst="straightConnector1">
            <a:avLst/>
          </a:prstGeom>
          <a:ln w="317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/>
          <p:cNvSpPr/>
          <p:nvPr/>
        </p:nvSpPr>
        <p:spPr>
          <a:xfrm>
            <a:off x="5867400" y="1311516"/>
            <a:ext cx="11430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Driver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3" name="Elbow Connector 82"/>
          <p:cNvCxnSpPr>
            <a:stCxn id="82" idx="1"/>
            <a:endCxn id="76" idx="0"/>
          </p:cNvCxnSpPr>
          <p:nvPr/>
        </p:nvCxnSpPr>
        <p:spPr>
          <a:xfrm rot="10800000" flipV="1">
            <a:off x="4704694" y="1768716"/>
            <a:ext cx="1162707" cy="1736484"/>
          </a:xfrm>
          <a:prstGeom prst="bentConnector2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58"/>
          <p:cNvCxnSpPr>
            <a:stCxn id="80" idx="0"/>
            <a:endCxn id="82" idx="3"/>
          </p:cNvCxnSpPr>
          <p:nvPr/>
        </p:nvCxnSpPr>
        <p:spPr>
          <a:xfrm rot="16200000" flipV="1">
            <a:off x="6694608" y="2084508"/>
            <a:ext cx="1736484" cy="1104900"/>
          </a:xfrm>
          <a:prstGeom prst="bentConnector2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2" idx="0"/>
          </p:cNvCxnSpPr>
          <p:nvPr/>
        </p:nvCxnSpPr>
        <p:spPr>
          <a:xfrm flipV="1">
            <a:off x="6438900" y="764977"/>
            <a:ext cx="0" cy="546539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704694" y="1526977"/>
            <a:ext cx="581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APP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933747" y="533400"/>
            <a:ext cx="1076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Drive Cycle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391400" y="1460938"/>
            <a:ext cx="1267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Vehicle Speed</a:t>
            </a:r>
          </a:p>
        </p:txBody>
      </p:sp>
      <p:cxnSp>
        <p:nvCxnSpPr>
          <p:cNvPr id="89" name="Straight Arrow Connector 88"/>
          <p:cNvCxnSpPr>
            <a:stCxn id="64" idx="3"/>
          </p:cNvCxnSpPr>
          <p:nvPr/>
        </p:nvCxnSpPr>
        <p:spPr>
          <a:xfrm>
            <a:off x="3657600" y="1447800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3657600" y="2825970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3657600" y="5105400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74" idx="2"/>
          </p:cNvCxnSpPr>
          <p:nvPr/>
        </p:nvCxnSpPr>
        <p:spPr>
          <a:xfrm>
            <a:off x="3086100" y="5562600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724400" y="4419600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78" idx="2"/>
          </p:cNvCxnSpPr>
          <p:nvPr/>
        </p:nvCxnSpPr>
        <p:spPr>
          <a:xfrm>
            <a:off x="6438900" y="4419600"/>
            <a:ext cx="0" cy="301823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1371600" y="4419600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6096000" y="47214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419600" y="4724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962400" y="4950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990600" y="4724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962400" y="1295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962400" y="26670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002146" y="2514600"/>
            <a:ext cx="873508" cy="61108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Brake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System</a:t>
            </a:r>
          </a:p>
        </p:txBody>
      </p:sp>
      <p:cxnSp>
        <p:nvCxnSpPr>
          <p:cNvPr id="103" name="Straight Arrow Connector 102"/>
          <p:cNvCxnSpPr>
            <a:stCxn id="82" idx="2"/>
            <a:endCxn id="102" idx="0"/>
          </p:cNvCxnSpPr>
          <p:nvPr/>
        </p:nvCxnSpPr>
        <p:spPr>
          <a:xfrm>
            <a:off x="6438900" y="2225916"/>
            <a:ext cx="0" cy="288684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02" idx="2"/>
            <a:endCxn id="78" idx="0"/>
          </p:cNvCxnSpPr>
          <p:nvPr/>
        </p:nvCxnSpPr>
        <p:spPr>
          <a:xfrm>
            <a:off x="6438900" y="3125689"/>
            <a:ext cx="0" cy="379511"/>
          </a:xfrm>
          <a:prstGeom prst="straightConnector1">
            <a:avLst/>
          </a:prstGeom>
          <a:ln w="317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505247" y="2209800"/>
            <a:ext cx="581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</a:t>
            </a:r>
            <a:r>
              <a:rPr lang="en-US" sz="1400" dirty="0" smtClean="0"/>
              <a:t>PP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453024" y="3124200"/>
            <a:ext cx="1662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Friction Brake Force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285547" y="914400"/>
            <a:ext cx="1914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Engine Power Command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280292" y="2816423"/>
            <a:ext cx="1914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Genset</a:t>
            </a:r>
            <a:r>
              <a:rPr lang="en-US" sz="1400" dirty="0" smtClean="0"/>
              <a:t> On/Off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609850" y="5880208"/>
            <a:ext cx="95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Accessory Load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33400" y="28956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SOC</a:t>
            </a:r>
          </a:p>
        </p:txBody>
      </p:sp>
      <p:cxnSp>
        <p:nvCxnSpPr>
          <p:cNvPr id="111" name="Straight Arrow Connector 110"/>
          <p:cNvCxnSpPr>
            <a:stCxn id="80" idx="2"/>
          </p:cNvCxnSpPr>
          <p:nvPr/>
        </p:nvCxnSpPr>
        <p:spPr>
          <a:xfrm>
            <a:off x="8115300" y="4419600"/>
            <a:ext cx="0" cy="301823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543800" y="47244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Post processing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553200" y="5715000"/>
            <a:ext cx="2431338" cy="9271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6774738" y="6169223"/>
            <a:ext cx="5334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6774738" y="6403428"/>
            <a:ext cx="533400" cy="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6774738" y="5940623"/>
            <a:ext cx="533400" cy="0"/>
          </a:xfrm>
          <a:prstGeom prst="straightConnector1">
            <a:avLst/>
          </a:prstGeom>
          <a:ln w="317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102" idx="1"/>
            <a:endCxn id="101" idx="3"/>
          </p:cNvCxnSpPr>
          <p:nvPr/>
        </p:nvCxnSpPr>
        <p:spPr>
          <a:xfrm rot="10800000" flipV="1">
            <a:off x="4724400" y="2820145"/>
            <a:ext cx="1277746" cy="744"/>
          </a:xfrm>
          <a:prstGeom prst="bentConnector3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900553" y="2753380"/>
            <a:ext cx="1342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Regen</a:t>
            </a:r>
            <a:r>
              <a:rPr lang="en-US" sz="1400" dirty="0" smtClean="0"/>
              <a:t> Brake Command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639050" y="210979"/>
            <a:ext cx="1276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Rev 12/4/2012 </a:t>
            </a:r>
            <a:r>
              <a:rPr lang="en-US" sz="1000" dirty="0" err="1" smtClean="0">
                <a:solidFill>
                  <a:schemeClr val="bg1">
                    <a:lumMod val="65000"/>
                  </a:schemeClr>
                </a:solidFill>
              </a:rPr>
              <a:t>DOrd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308138" y="60168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308138" y="62454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Data Signal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308138" y="57882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Force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71450" y="131379"/>
            <a:ext cx="291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Series PHEV – Power Loss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8827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 </a:t>
            </a:r>
            <a:r>
              <a:rPr lang="en-US" dirty="0" err="1" smtClean="0"/>
              <a:t>vs</a:t>
            </a:r>
            <a:r>
              <a:rPr lang="en-US" dirty="0" smtClean="0"/>
              <a:t>  Losses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Losses are </a:t>
            </a:r>
            <a:r>
              <a:rPr lang="en-US" b="1" i="1" dirty="0" smtClean="0"/>
              <a:t>always</a:t>
            </a:r>
            <a:r>
              <a:rPr lang="en-US" dirty="0" smtClean="0"/>
              <a:t> positive (check your model!) </a:t>
            </a:r>
          </a:p>
          <a:p>
            <a:r>
              <a:rPr lang="en-US" dirty="0" smtClean="0"/>
              <a:t>Efficiency can be defined as Output/Input, but this definition depends on power flow direction</a:t>
            </a:r>
          </a:p>
          <a:p>
            <a:r>
              <a:rPr lang="en-US" dirty="0" smtClean="0"/>
              <a:t>The Power Loss model works for positive or negative power flow (regenerative braking using the motor, for example)</a:t>
            </a:r>
          </a:p>
          <a:p>
            <a:r>
              <a:rPr lang="en-US" dirty="0" smtClean="0"/>
              <a:t>Use Loss models (or maps) for specific components, rather than Efficiency maps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382314"/>
      </p:ext>
    </p:extLst>
  </p:cSld>
  <p:clrMapOvr>
    <a:masterClrMapping/>
  </p:clrMapOvr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104</TotalTime>
  <Words>452</Words>
  <Application>Microsoft Office PowerPoint</Application>
  <PresentationFormat>On-screen Show (4:3)</PresentationFormat>
  <Paragraphs>81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MBDCPx2</vt:lpstr>
      <vt:lpstr>PowerPoint Presentation</vt:lpstr>
      <vt:lpstr>Vehicle Powertrain Component Models</vt:lpstr>
      <vt:lpstr>Power Loss model</vt:lpstr>
      <vt:lpstr>PowerPoint Presentation</vt:lpstr>
      <vt:lpstr>PowerPoint Presentation</vt:lpstr>
      <vt:lpstr>PowerPoint Presentation</vt:lpstr>
      <vt:lpstr>Efficiency  vs  Losses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</cp:lastModifiedBy>
  <cp:revision>13</cp:revision>
  <dcterms:created xsi:type="dcterms:W3CDTF">2013-01-30T17:17:41Z</dcterms:created>
  <dcterms:modified xsi:type="dcterms:W3CDTF">2013-04-20T00:31:04Z</dcterms:modified>
</cp:coreProperties>
</file>