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4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C7CCC-A283-4A95-9935-CB8A4DFC29C9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2CD40-4368-4396-A1A3-A3EF1C87E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5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57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6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6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37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2CD40-4368-4396-A1A3-A3EF1C87EE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09512-CB6D-4A96-A317-DC908EB8A4F4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D6E39-984C-4D7C-A90D-279B13CB0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Vehicle Powertrain Architectures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</a:t>
            </a:r>
            <a:r>
              <a:rPr lang="en-US" dirty="0" smtClean="0"/>
              <a:t>6</a:t>
            </a:r>
            <a:endParaRPr lang="en-US" dirty="0" smtClean="0"/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7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Architectures for Vehicles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model several different powertrain architectures, including conventional vehicles, battery electric vehicles, and hybrid vehicles</a:t>
            </a:r>
          </a:p>
          <a:p>
            <a:r>
              <a:rPr lang="en-US" dirty="0" smtClean="0"/>
              <a:t>Progressing from the simplest powertrain architectures to the more complex</a:t>
            </a:r>
          </a:p>
          <a:p>
            <a:r>
              <a:rPr lang="en-US" dirty="0" smtClean="0"/>
              <a:t>The architectures can build off of each other and can be used to draw advantages and disadvantages of each architecture</a:t>
            </a:r>
          </a:p>
        </p:txBody>
      </p:sp>
    </p:spTree>
    <p:extLst>
      <p:ext uri="{BB962C8B-B14F-4D97-AF65-F5344CB8AC3E}">
        <p14:creationId xmlns:p14="http://schemas.microsoft.com/office/powerpoint/2010/main" val="31244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95475"/>
            <a:ext cx="33337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31"/>
          <p:cNvGrpSpPr>
            <a:grpSpLocks/>
          </p:cNvGrpSpPr>
          <p:nvPr/>
        </p:nvGrpSpPr>
        <p:grpSpPr bwMode="auto">
          <a:xfrm>
            <a:off x="6629400" y="1746250"/>
            <a:ext cx="361950" cy="234950"/>
            <a:chOff x="3533114" y="1981200"/>
            <a:chExt cx="445698" cy="290146"/>
          </a:xfrm>
        </p:grpSpPr>
        <p:sp>
          <p:nvSpPr>
            <p:cNvPr id="14" name="Rectangle 13"/>
            <p:cNvSpPr/>
            <p:nvPr/>
          </p:nvSpPr>
          <p:spPr>
            <a:xfrm rot="5400000">
              <a:off x="3657806" y="2102815"/>
              <a:ext cx="290146" cy="469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581567" y="2102815"/>
              <a:ext cx="290146" cy="469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33114" y="2089024"/>
              <a:ext cx="170068" cy="7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08742" y="2089024"/>
              <a:ext cx="170070" cy="7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Powertrain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Conventional Vehicle</a:t>
            </a:r>
          </a:p>
          <a:p>
            <a:pPr lvl="1"/>
            <a:r>
              <a:rPr lang="en-US" dirty="0" smtClean="0"/>
              <a:t>What most of you drive!</a:t>
            </a:r>
          </a:p>
          <a:p>
            <a:pPr lvl="1"/>
            <a:r>
              <a:rPr lang="en-US" dirty="0" smtClean="0"/>
              <a:t>Uses fuel as energy input</a:t>
            </a:r>
          </a:p>
          <a:p>
            <a:pPr lvl="1"/>
            <a:r>
              <a:rPr lang="en-US" dirty="0" smtClean="0"/>
              <a:t>Least efficient architecture due to the exclusive use of engine</a:t>
            </a:r>
          </a:p>
          <a:p>
            <a:pPr lvl="1"/>
            <a:r>
              <a:rPr lang="en-US" dirty="0" smtClean="0"/>
              <a:t>Unidirectional Power Flow</a:t>
            </a:r>
          </a:p>
          <a:p>
            <a:pPr lvl="1"/>
            <a:r>
              <a:rPr lang="en-US" dirty="0" smtClean="0"/>
              <a:t>Powertrain Includes:</a:t>
            </a:r>
          </a:p>
          <a:p>
            <a:pPr lvl="2"/>
            <a:r>
              <a:rPr lang="en-US" dirty="0" smtClean="0"/>
              <a:t>Engine</a:t>
            </a:r>
          </a:p>
          <a:p>
            <a:pPr lvl="2"/>
            <a:r>
              <a:rPr lang="en-US" dirty="0" smtClean="0"/>
              <a:t>Driveline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934200" y="1651756"/>
            <a:ext cx="862771" cy="372176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" name="Oval 6"/>
          <p:cNvSpPr/>
          <p:nvPr/>
        </p:nvSpPr>
        <p:spPr>
          <a:xfrm rot="16200000">
            <a:off x="6984951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Oval 7"/>
          <p:cNvSpPr/>
          <p:nvPr/>
        </p:nvSpPr>
        <p:spPr>
          <a:xfrm rot="16200000">
            <a:off x="7187956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Oval 8"/>
          <p:cNvSpPr/>
          <p:nvPr/>
        </p:nvSpPr>
        <p:spPr>
          <a:xfrm rot="16200000">
            <a:off x="7390961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Oval 9"/>
          <p:cNvSpPr/>
          <p:nvPr/>
        </p:nvSpPr>
        <p:spPr>
          <a:xfrm rot="16200000">
            <a:off x="7593966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Freeform 11"/>
          <p:cNvSpPr/>
          <p:nvPr/>
        </p:nvSpPr>
        <p:spPr>
          <a:xfrm>
            <a:off x="6057899" y="1466389"/>
            <a:ext cx="638175" cy="1419225"/>
          </a:xfrm>
          <a:custGeom>
            <a:avLst/>
            <a:gdLst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752475 h 1485900"/>
              <a:gd name="connsiteX3" fmla="*/ 638175 w 638175"/>
              <a:gd name="connsiteY3" fmla="*/ 90487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847725 h 1485900"/>
              <a:gd name="connsiteX3" fmla="*/ 638175 w 638175"/>
              <a:gd name="connsiteY3" fmla="*/ 90487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847725 h 1485900"/>
              <a:gd name="connsiteX3" fmla="*/ 638175 w 638175"/>
              <a:gd name="connsiteY3" fmla="*/ 103822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19225 h 1419225"/>
              <a:gd name="connsiteX1" fmla="*/ 257175 w 638175"/>
              <a:gd name="connsiteY1" fmla="*/ 1419225 h 1419225"/>
              <a:gd name="connsiteX2" fmla="*/ 257175 w 638175"/>
              <a:gd name="connsiteY2" fmla="*/ 781050 h 1419225"/>
              <a:gd name="connsiteX3" fmla="*/ 638175 w 638175"/>
              <a:gd name="connsiteY3" fmla="*/ 971550 h 1419225"/>
              <a:gd name="connsiteX4" fmla="*/ 638175 w 638175"/>
              <a:gd name="connsiteY4" fmla="*/ 0 h 1419225"/>
              <a:gd name="connsiteX5" fmla="*/ 247650 w 638175"/>
              <a:gd name="connsiteY5" fmla="*/ 104775 h 1419225"/>
              <a:gd name="connsiteX6" fmla="*/ 0 w 638175"/>
              <a:gd name="connsiteY6" fmla="*/ 104775 h 1419225"/>
              <a:gd name="connsiteX7" fmla="*/ 0 w 638175"/>
              <a:gd name="connsiteY7" fmla="*/ 1419225 h 1419225"/>
              <a:gd name="connsiteX0" fmla="*/ 0 w 638175"/>
              <a:gd name="connsiteY0" fmla="*/ 1419225 h 1419225"/>
              <a:gd name="connsiteX1" fmla="*/ 257175 w 638175"/>
              <a:gd name="connsiteY1" fmla="*/ 1419225 h 1419225"/>
              <a:gd name="connsiteX2" fmla="*/ 257175 w 638175"/>
              <a:gd name="connsiteY2" fmla="*/ 781050 h 1419225"/>
              <a:gd name="connsiteX3" fmla="*/ 638175 w 638175"/>
              <a:gd name="connsiteY3" fmla="*/ 876300 h 1419225"/>
              <a:gd name="connsiteX4" fmla="*/ 638175 w 638175"/>
              <a:gd name="connsiteY4" fmla="*/ 0 h 1419225"/>
              <a:gd name="connsiteX5" fmla="*/ 247650 w 638175"/>
              <a:gd name="connsiteY5" fmla="*/ 104775 h 1419225"/>
              <a:gd name="connsiteX6" fmla="*/ 0 w 638175"/>
              <a:gd name="connsiteY6" fmla="*/ 104775 h 1419225"/>
              <a:gd name="connsiteX7" fmla="*/ 0 w 638175"/>
              <a:gd name="connsiteY7" fmla="*/ 1419225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8175" h="1419225">
                <a:moveTo>
                  <a:pt x="0" y="1419225"/>
                </a:moveTo>
                <a:lnTo>
                  <a:pt x="257175" y="1419225"/>
                </a:lnTo>
                <a:lnTo>
                  <a:pt x="257175" y="781050"/>
                </a:lnTo>
                <a:lnTo>
                  <a:pt x="638175" y="876300"/>
                </a:lnTo>
                <a:lnTo>
                  <a:pt x="638175" y="0"/>
                </a:lnTo>
                <a:lnTo>
                  <a:pt x="247650" y="104775"/>
                </a:lnTo>
                <a:lnTo>
                  <a:pt x="0" y="104775"/>
                </a:lnTo>
                <a:lnTo>
                  <a:pt x="0" y="1419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Multi Speed Trans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0400" y="1368623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Engine</a:t>
            </a:r>
            <a:endParaRPr lang="en-US" sz="14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0" y="3048000"/>
            <a:ext cx="1002025" cy="13053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Fuel Tank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endCxn id="20" idx="3"/>
          </p:cNvCxnSpPr>
          <p:nvPr/>
        </p:nvCxnSpPr>
        <p:spPr>
          <a:xfrm flipH="1">
            <a:off x="7860025" y="3700693"/>
            <a:ext cx="609600" cy="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077200" y="3426023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Fuel In</a:t>
            </a:r>
            <a:endParaRPr lang="en-US" sz="1400" b="1" dirty="0"/>
          </a:p>
        </p:txBody>
      </p:sp>
      <p:cxnSp>
        <p:nvCxnSpPr>
          <p:cNvPr id="25" name="Straight Arrow Connector 24"/>
          <p:cNvCxnSpPr>
            <a:stCxn id="20" idx="0"/>
            <a:endCxn id="6" idx="2"/>
          </p:cNvCxnSpPr>
          <p:nvPr/>
        </p:nvCxnSpPr>
        <p:spPr>
          <a:xfrm flipV="1">
            <a:off x="7359013" y="2023932"/>
            <a:ext cx="6573" cy="1024068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3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450" y="1590675"/>
            <a:ext cx="33337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Powertrain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Battery Electric Vehicle (BEV)</a:t>
            </a:r>
          </a:p>
          <a:p>
            <a:pPr lvl="1"/>
            <a:r>
              <a:rPr lang="en-US" dirty="0" smtClean="0"/>
              <a:t>Pure Electric Vehicle</a:t>
            </a:r>
          </a:p>
          <a:p>
            <a:pPr lvl="1"/>
            <a:r>
              <a:rPr lang="en-US" dirty="0" smtClean="0"/>
              <a:t>High efficiency</a:t>
            </a:r>
          </a:p>
          <a:p>
            <a:pPr lvl="1"/>
            <a:r>
              <a:rPr lang="en-US" dirty="0" smtClean="0"/>
              <a:t>Bidirectional Power Flow using </a:t>
            </a:r>
            <a:r>
              <a:rPr lang="en-US" dirty="0" err="1" smtClean="0"/>
              <a:t>regen</a:t>
            </a:r>
            <a:r>
              <a:rPr lang="en-US" dirty="0" smtClean="0"/>
              <a:t> braking</a:t>
            </a:r>
          </a:p>
          <a:p>
            <a:pPr lvl="1"/>
            <a:r>
              <a:rPr lang="en-US" dirty="0" smtClean="0"/>
              <a:t>Powertrain includes:</a:t>
            </a:r>
          </a:p>
          <a:p>
            <a:pPr lvl="2"/>
            <a:r>
              <a:rPr lang="en-US" dirty="0" smtClean="0"/>
              <a:t>Traction Motor</a:t>
            </a:r>
          </a:p>
          <a:p>
            <a:pPr lvl="2"/>
            <a:r>
              <a:rPr lang="en-US" dirty="0" smtClean="0"/>
              <a:t>Single Speed Transmission</a:t>
            </a:r>
          </a:p>
          <a:p>
            <a:pPr lvl="2"/>
            <a:r>
              <a:rPr lang="en-US" dirty="0" smtClean="0"/>
              <a:t>Battery</a:t>
            </a:r>
          </a:p>
          <a:p>
            <a:pPr lvl="2"/>
            <a:r>
              <a:rPr lang="en-US" dirty="0" smtClean="0"/>
              <a:t>DC/DC Converter</a:t>
            </a:r>
          </a:p>
        </p:txBody>
      </p:sp>
      <p:cxnSp>
        <p:nvCxnSpPr>
          <p:cNvPr id="6" name="Straight Connector 5"/>
          <p:cNvCxnSpPr>
            <a:stCxn id="14" idx="2"/>
            <a:endCxn id="10" idx="0"/>
          </p:cNvCxnSpPr>
          <p:nvPr/>
        </p:nvCxnSpPr>
        <p:spPr>
          <a:xfrm>
            <a:off x="6823190" y="4224467"/>
            <a:ext cx="0" cy="14543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214678" y="5125164"/>
            <a:ext cx="1167278" cy="696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High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Voltage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Battery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Lightning Bolt 7"/>
          <p:cNvSpPr/>
          <p:nvPr/>
        </p:nvSpPr>
        <p:spPr>
          <a:xfrm>
            <a:off x="6335164" y="5233477"/>
            <a:ext cx="218964" cy="47942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Rectangle 8"/>
          <p:cNvSpPr/>
          <p:nvPr/>
        </p:nvSpPr>
        <p:spPr>
          <a:xfrm>
            <a:off x="6077971" y="5396602"/>
            <a:ext cx="135337" cy="1522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Rectangle 9"/>
          <p:cNvSpPr/>
          <p:nvPr/>
        </p:nvSpPr>
        <p:spPr>
          <a:xfrm>
            <a:off x="6457430" y="4369904"/>
            <a:ext cx="731520" cy="665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Single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Speed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1" name="Elbow Connector 10"/>
          <p:cNvCxnSpPr>
            <a:stCxn id="9" idx="1"/>
          </p:cNvCxnSpPr>
          <p:nvPr/>
        </p:nvCxnSpPr>
        <p:spPr>
          <a:xfrm rot="10800000">
            <a:off x="5873967" y="4753459"/>
            <a:ext cx="204005" cy="719271"/>
          </a:xfrm>
          <a:prstGeom prst="bentConnector2">
            <a:avLst/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37" idx="2"/>
            <a:endCxn id="14" idx="0"/>
          </p:cNvCxnSpPr>
          <p:nvPr/>
        </p:nvCxnSpPr>
        <p:spPr>
          <a:xfrm>
            <a:off x="6820654" y="2999125"/>
            <a:ext cx="2536" cy="588417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5400000">
            <a:off x="5511742" y="3717506"/>
            <a:ext cx="1671139" cy="946684"/>
          </a:xfrm>
          <a:prstGeom prst="bentConnector3">
            <a:avLst>
              <a:gd name="adj1" fmla="val -3608"/>
            </a:avLst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340608" y="3587542"/>
            <a:ext cx="965163" cy="6369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Traction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37" name="Rounded Rectangle 236"/>
          <p:cNvSpPr/>
          <p:nvPr/>
        </p:nvSpPr>
        <p:spPr>
          <a:xfrm>
            <a:off x="6304694" y="2362200"/>
            <a:ext cx="1031919" cy="6369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DC/DC Converter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41" name="Straight Arrow Connector 240"/>
          <p:cNvCxnSpPr>
            <a:endCxn id="7" idx="2"/>
          </p:cNvCxnSpPr>
          <p:nvPr/>
        </p:nvCxnSpPr>
        <p:spPr>
          <a:xfrm flipV="1">
            <a:off x="6798317" y="5821250"/>
            <a:ext cx="0" cy="50335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/>
          <p:nvPr/>
        </p:nvCxnSpPr>
        <p:spPr>
          <a:xfrm flipV="1">
            <a:off x="6829410" y="1752600"/>
            <a:ext cx="0" cy="60960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6480084" y="1295400"/>
            <a:ext cx="1209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Accessory Load</a:t>
            </a:r>
            <a:endParaRPr lang="en-US" sz="1400" b="1" dirty="0"/>
          </a:p>
        </p:txBody>
      </p:sp>
      <p:sp>
        <p:nvSpPr>
          <p:cNvPr id="247" name="TextBox 246"/>
          <p:cNvSpPr txBox="1"/>
          <p:nvPr/>
        </p:nvSpPr>
        <p:spPr>
          <a:xfrm>
            <a:off x="6781800" y="6016823"/>
            <a:ext cx="1513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Grid Electricity In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5243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Powertrain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114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Series Hybrid</a:t>
            </a:r>
          </a:p>
          <a:p>
            <a:pPr lvl="1"/>
            <a:r>
              <a:rPr lang="en-US" dirty="0" smtClean="0"/>
              <a:t>Bidirectional Power Flow</a:t>
            </a:r>
          </a:p>
          <a:p>
            <a:pPr lvl="1"/>
            <a:r>
              <a:rPr lang="en-US" dirty="0" smtClean="0"/>
              <a:t>Only electric motor can put torque to the wheels</a:t>
            </a:r>
          </a:p>
          <a:p>
            <a:pPr lvl="1"/>
            <a:r>
              <a:rPr lang="en-US" dirty="0" smtClean="0"/>
              <a:t>Efficient at lower speeds, such as city driving, but inefficient at highway speeds</a:t>
            </a:r>
          </a:p>
          <a:p>
            <a:pPr lvl="1"/>
            <a:r>
              <a:rPr lang="en-US" dirty="0" smtClean="0"/>
              <a:t>Powertrain includes:</a:t>
            </a:r>
          </a:p>
          <a:p>
            <a:pPr lvl="2"/>
            <a:r>
              <a:rPr lang="en-US" dirty="0" smtClean="0"/>
              <a:t>Engine</a:t>
            </a:r>
          </a:p>
          <a:p>
            <a:pPr lvl="2"/>
            <a:r>
              <a:rPr lang="en-US" dirty="0" smtClean="0"/>
              <a:t>Transmission</a:t>
            </a:r>
          </a:p>
          <a:p>
            <a:pPr lvl="2"/>
            <a:r>
              <a:rPr lang="en-US" dirty="0" smtClean="0"/>
              <a:t>Battery</a:t>
            </a:r>
          </a:p>
          <a:p>
            <a:pPr lvl="2"/>
            <a:r>
              <a:rPr lang="en-US" dirty="0" smtClean="0"/>
              <a:t>DC/DC Converter</a:t>
            </a:r>
          </a:p>
          <a:p>
            <a:pPr lvl="2"/>
            <a:r>
              <a:rPr lang="en-US" dirty="0" smtClean="0"/>
              <a:t>Traction Motor</a:t>
            </a:r>
          </a:p>
          <a:p>
            <a:pPr lvl="2"/>
            <a:r>
              <a:rPr lang="en-US" dirty="0" smtClean="0"/>
              <a:t>Generator Motor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391" y="1590675"/>
            <a:ext cx="33337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>
            <a:stCxn id="13" idx="2"/>
            <a:endCxn id="9" idx="0"/>
          </p:cNvCxnSpPr>
          <p:nvPr/>
        </p:nvCxnSpPr>
        <p:spPr>
          <a:xfrm>
            <a:off x="6712931" y="4224467"/>
            <a:ext cx="0" cy="14543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104419" y="5125164"/>
            <a:ext cx="1167278" cy="696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High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Voltage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Battery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Lightning Bolt 6"/>
          <p:cNvSpPr/>
          <p:nvPr/>
        </p:nvSpPr>
        <p:spPr>
          <a:xfrm>
            <a:off x="6224905" y="5233477"/>
            <a:ext cx="218964" cy="47942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" name="Rectangle 7"/>
          <p:cNvSpPr/>
          <p:nvPr/>
        </p:nvSpPr>
        <p:spPr>
          <a:xfrm>
            <a:off x="5967712" y="5396602"/>
            <a:ext cx="135337" cy="1522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Rectangle 8"/>
          <p:cNvSpPr/>
          <p:nvPr/>
        </p:nvSpPr>
        <p:spPr>
          <a:xfrm>
            <a:off x="6347171" y="4369904"/>
            <a:ext cx="731520" cy="665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Single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Speed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0" name="Elbow Connector 9"/>
          <p:cNvCxnSpPr>
            <a:stCxn id="8" idx="1"/>
          </p:cNvCxnSpPr>
          <p:nvPr/>
        </p:nvCxnSpPr>
        <p:spPr>
          <a:xfrm rot="10800000">
            <a:off x="5763708" y="4753459"/>
            <a:ext cx="204005" cy="719271"/>
          </a:xfrm>
          <a:prstGeom prst="bentConnector2">
            <a:avLst/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5400000">
            <a:off x="5401483" y="3717506"/>
            <a:ext cx="1671139" cy="946684"/>
          </a:xfrm>
          <a:prstGeom prst="bentConnector3">
            <a:avLst>
              <a:gd name="adj1" fmla="val -3608"/>
            </a:avLst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230349" y="3587542"/>
            <a:ext cx="965163" cy="6369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Traction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596700" y="2974869"/>
            <a:ext cx="1031919" cy="6369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DC/DC Converter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endCxn id="6" idx="2"/>
          </p:cNvCxnSpPr>
          <p:nvPr/>
        </p:nvCxnSpPr>
        <p:spPr>
          <a:xfrm flipV="1">
            <a:off x="6688058" y="5821250"/>
            <a:ext cx="0" cy="50335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644420" y="2023932"/>
            <a:ext cx="0" cy="871668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71541" y="6016823"/>
            <a:ext cx="1513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Grid Electricity In</a:t>
            </a:r>
            <a:endParaRPr lang="en-US" sz="14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23941" y="1651756"/>
            <a:ext cx="862771" cy="372176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Oval 20"/>
          <p:cNvSpPr/>
          <p:nvPr/>
        </p:nvSpPr>
        <p:spPr>
          <a:xfrm rot="16200000">
            <a:off x="6874692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2" name="Oval 21"/>
          <p:cNvSpPr/>
          <p:nvPr/>
        </p:nvSpPr>
        <p:spPr>
          <a:xfrm rot="16200000">
            <a:off x="7077697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Oval 22"/>
          <p:cNvSpPr/>
          <p:nvPr/>
        </p:nvSpPr>
        <p:spPr>
          <a:xfrm rot="16200000">
            <a:off x="7280702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4" name="Oval 23"/>
          <p:cNvSpPr/>
          <p:nvPr/>
        </p:nvSpPr>
        <p:spPr>
          <a:xfrm rot="16200000">
            <a:off x="7483707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TextBox 24"/>
          <p:cNvSpPr txBox="1"/>
          <p:nvPr/>
        </p:nvSpPr>
        <p:spPr>
          <a:xfrm>
            <a:off x="6900141" y="1368623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Engine</a:t>
            </a:r>
            <a:endParaRPr lang="en-US" sz="14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6193072" y="2362200"/>
            <a:ext cx="1034645" cy="63692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Generator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/>
          <p:cNvCxnSpPr>
            <a:endCxn id="20" idx="1"/>
          </p:cNvCxnSpPr>
          <p:nvPr/>
        </p:nvCxnSpPr>
        <p:spPr>
          <a:xfrm>
            <a:off x="6671541" y="1837844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705599" y="1837844"/>
            <a:ext cx="1" cy="5243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6" idx="2"/>
            <a:endCxn id="13" idx="0"/>
          </p:cNvCxnSpPr>
          <p:nvPr/>
        </p:nvCxnSpPr>
        <p:spPr>
          <a:xfrm>
            <a:off x="6710395" y="2999125"/>
            <a:ext cx="2536" cy="588417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7433541" y="2895600"/>
            <a:ext cx="1002025" cy="13053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Fuel Tank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2" name="Straight Arrow Connector 51"/>
          <p:cNvCxnSpPr>
            <a:endCxn id="51" idx="3"/>
          </p:cNvCxnSpPr>
          <p:nvPr/>
        </p:nvCxnSpPr>
        <p:spPr>
          <a:xfrm flipH="1">
            <a:off x="8435566" y="3548293"/>
            <a:ext cx="521975" cy="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458200" y="3200400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Fuel In</a:t>
            </a:r>
            <a:endParaRPr lang="en-US" sz="1400" b="1" dirty="0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5628619" y="3293332"/>
            <a:ext cx="237091" cy="1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4" idx="2"/>
          </p:cNvCxnSpPr>
          <p:nvPr/>
        </p:nvCxnSpPr>
        <p:spPr>
          <a:xfrm flipH="1">
            <a:off x="5112659" y="3611794"/>
            <a:ext cx="1" cy="426806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419600" y="3972580"/>
            <a:ext cx="1209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Accessory Load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378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6311"/>
            <a:ext cx="3886200" cy="525928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Parallel Hybrid</a:t>
            </a:r>
          </a:p>
          <a:p>
            <a:pPr lvl="1"/>
            <a:r>
              <a:rPr lang="en-US" dirty="0" smtClean="0"/>
              <a:t>Engine and Motor can both put torque to the wheels</a:t>
            </a:r>
          </a:p>
          <a:p>
            <a:pPr lvl="1"/>
            <a:r>
              <a:rPr lang="en-US" dirty="0" smtClean="0"/>
              <a:t>More efficient than the series at highway speeds</a:t>
            </a:r>
          </a:p>
          <a:p>
            <a:pPr lvl="1"/>
            <a:r>
              <a:rPr lang="en-US" dirty="0" smtClean="0"/>
              <a:t>Bidirectional Power Flow</a:t>
            </a:r>
          </a:p>
          <a:p>
            <a:pPr lvl="1"/>
            <a:r>
              <a:rPr lang="en-US" dirty="0" smtClean="0"/>
              <a:t>Optional to put generator between engine and transmission</a:t>
            </a:r>
          </a:p>
          <a:p>
            <a:pPr lvl="1"/>
            <a:r>
              <a:rPr lang="en-US" dirty="0" smtClean="0"/>
              <a:t>Powertrain includes:</a:t>
            </a:r>
          </a:p>
          <a:p>
            <a:pPr lvl="2"/>
            <a:r>
              <a:rPr lang="en-US" dirty="0" smtClean="0"/>
              <a:t>Engine</a:t>
            </a:r>
          </a:p>
          <a:p>
            <a:pPr lvl="2"/>
            <a:r>
              <a:rPr lang="en-US" dirty="0" smtClean="0"/>
              <a:t>Traction Motor</a:t>
            </a:r>
          </a:p>
          <a:p>
            <a:pPr lvl="2"/>
            <a:r>
              <a:rPr lang="en-US" dirty="0" smtClean="0"/>
              <a:t>Battery</a:t>
            </a:r>
          </a:p>
          <a:p>
            <a:pPr lvl="2"/>
            <a:r>
              <a:rPr lang="en-US" dirty="0" smtClean="0"/>
              <a:t>DC/DC Converter</a:t>
            </a:r>
          </a:p>
          <a:p>
            <a:pPr lvl="2"/>
            <a:r>
              <a:rPr lang="en-US" dirty="0" smtClean="0"/>
              <a:t>Multi-in Transmission (in some cases)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391" y="2049364"/>
            <a:ext cx="33337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 flipV="1">
            <a:off x="6353175" y="2374219"/>
            <a:ext cx="225462" cy="31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300322" y="5096603"/>
            <a:ext cx="1167278" cy="696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High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Voltage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Battery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Lightning Bolt 6"/>
          <p:cNvSpPr/>
          <p:nvPr/>
        </p:nvSpPr>
        <p:spPr>
          <a:xfrm>
            <a:off x="6420808" y="5204916"/>
            <a:ext cx="218964" cy="47942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" name="Elbow Connector 10"/>
          <p:cNvCxnSpPr>
            <a:endCxn id="6" idx="0"/>
          </p:cNvCxnSpPr>
          <p:nvPr/>
        </p:nvCxnSpPr>
        <p:spPr>
          <a:xfrm rot="5400000">
            <a:off x="5778429" y="3801346"/>
            <a:ext cx="2400789" cy="189724"/>
          </a:xfrm>
          <a:prstGeom prst="bentConnector3">
            <a:avLst>
              <a:gd name="adj1" fmla="val 50000"/>
            </a:avLst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6578637" y="2058889"/>
            <a:ext cx="965163" cy="6369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Traction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580039" y="3577745"/>
            <a:ext cx="1031919" cy="6369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DC/DC Converter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6" idx="2"/>
          </p:cNvCxnSpPr>
          <p:nvPr/>
        </p:nvCxnSpPr>
        <p:spPr>
          <a:xfrm flipV="1">
            <a:off x="6883961" y="5792689"/>
            <a:ext cx="0" cy="50335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27051" y="6321623"/>
            <a:ext cx="1513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Grid Electricity In</a:t>
            </a:r>
            <a:endParaRPr lang="en-US" sz="1400" b="1" dirty="0"/>
          </a:p>
        </p:txBody>
      </p:sp>
      <p:sp>
        <p:nvSpPr>
          <p:cNvPr id="27" name="Rounded Rectangle 26"/>
          <p:cNvSpPr/>
          <p:nvPr/>
        </p:nvSpPr>
        <p:spPr>
          <a:xfrm>
            <a:off x="7433541" y="3354289"/>
            <a:ext cx="1002025" cy="13053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Fuel Tank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endCxn id="27" idx="3"/>
          </p:cNvCxnSpPr>
          <p:nvPr/>
        </p:nvCxnSpPr>
        <p:spPr>
          <a:xfrm flipH="1">
            <a:off x="8435566" y="4006982"/>
            <a:ext cx="521975" cy="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458200" y="3200400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Fuel In</a:t>
            </a:r>
            <a:endParaRPr lang="en-US" sz="1400" b="1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6611958" y="3902643"/>
            <a:ext cx="366865" cy="1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3" idx="1"/>
          </p:cNvCxnSpPr>
          <p:nvPr/>
        </p:nvCxnSpPr>
        <p:spPr>
          <a:xfrm flipH="1" flipV="1">
            <a:off x="5181600" y="3896207"/>
            <a:ext cx="398439" cy="1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54691" y="3533735"/>
            <a:ext cx="1209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Accessory Load</a:t>
            </a:r>
            <a:endParaRPr lang="en-US" sz="1400" b="1" dirty="0"/>
          </a:p>
        </p:txBody>
      </p:sp>
      <p:grpSp>
        <p:nvGrpSpPr>
          <p:cNvPr id="45" name="Group 31"/>
          <p:cNvGrpSpPr>
            <a:grpSpLocks/>
          </p:cNvGrpSpPr>
          <p:nvPr/>
        </p:nvGrpSpPr>
        <p:grpSpPr bwMode="auto">
          <a:xfrm>
            <a:off x="6286501" y="1705007"/>
            <a:ext cx="361950" cy="234950"/>
            <a:chOff x="3533114" y="1981200"/>
            <a:chExt cx="445698" cy="290146"/>
          </a:xfrm>
        </p:grpSpPr>
        <p:sp>
          <p:nvSpPr>
            <p:cNvPr id="46" name="Rectangle 45"/>
            <p:cNvSpPr/>
            <p:nvPr/>
          </p:nvSpPr>
          <p:spPr>
            <a:xfrm rot="5400000">
              <a:off x="3657806" y="2102815"/>
              <a:ext cx="290146" cy="469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47" name="Rectangle 46"/>
            <p:cNvSpPr/>
            <p:nvPr/>
          </p:nvSpPr>
          <p:spPr>
            <a:xfrm rot="5400000">
              <a:off x="3581567" y="2102815"/>
              <a:ext cx="290146" cy="4691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533114" y="2089024"/>
              <a:ext cx="170068" cy="7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808742" y="2089024"/>
              <a:ext cx="170070" cy="7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</p:grpSp>
      <p:sp>
        <p:nvSpPr>
          <p:cNvPr id="50" name="Rounded Rectangle 49"/>
          <p:cNvSpPr/>
          <p:nvPr/>
        </p:nvSpPr>
        <p:spPr>
          <a:xfrm>
            <a:off x="6591301" y="1610513"/>
            <a:ext cx="862771" cy="372176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1" name="Oval 50"/>
          <p:cNvSpPr/>
          <p:nvPr/>
        </p:nvSpPr>
        <p:spPr>
          <a:xfrm rot="16200000">
            <a:off x="6642052" y="1712016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2" name="Oval 51"/>
          <p:cNvSpPr/>
          <p:nvPr/>
        </p:nvSpPr>
        <p:spPr>
          <a:xfrm rot="16200000">
            <a:off x="6845057" y="1712016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3" name="Oval 52"/>
          <p:cNvSpPr/>
          <p:nvPr/>
        </p:nvSpPr>
        <p:spPr>
          <a:xfrm rot="16200000">
            <a:off x="7048062" y="1712016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4" name="Oval 53"/>
          <p:cNvSpPr/>
          <p:nvPr/>
        </p:nvSpPr>
        <p:spPr>
          <a:xfrm rot="16200000">
            <a:off x="7251067" y="1712016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5" name="Freeform 54"/>
          <p:cNvSpPr/>
          <p:nvPr/>
        </p:nvSpPr>
        <p:spPr>
          <a:xfrm>
            <a:off x="5715000" y="1664607"/>
            <a:ext cx="638175" cy="1419225"/>
          </a:xfrm>
          <a:custGeom>
            <a:avLst/>
            <a:gdLst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752475 h 1485900"/>
              <a:gd name="connsiteX3" fmla="*/ 638175 w 638175"/>
              <a:gd name="connsiteY3" fmla="*/ 90487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847725 h 1485900"/>
              <a:gd name="connsiteX3" fmla="*/ 638175 w 638175"/>
              <a:gd name="connsiteY3" fmla="*/ 90487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85900 h 1485900"/>
              <a:gd name="connsiteX1" fmla="*/ 257175 w 638175"/>
              <a:gd name="connsiteY1" fmla="*/ 1485900 h 1485900"/>
              <a:gd name="connsiteX2" fmla="*/ 257175 w 638175"/>
              <a:gd name="connsiteY2" fmla="*/ 847725 h 1485900"/>
              <a:gd name="connsiteX3" fmla="*/ 638175 w 638175"/>
              <a:gd name="connsiteY3" fmla="*/ 1038225 h 1485900"/>
              <a:gd name="connsiteX4" fmla="*/ 638175 w 638175"/>
              <a:gd name="connsiteY4" fmla="*/ 0 h 1485900"/>
              <a:gd name="connsiteX5" fmla="*/ 247650 w 638175"/>
              <a:gd name="connsiteY5" fmla="*/ 171450 h 1485900"/>
              <a:gd name="connsiteX6" fmla="*/ 0 w 638175"/>
              <a:gd name="connsiteY6" fmla="*/ 171450 h 1485900"/>
              <a:gd name="connsiteX7" fmla="*/ 0 w 638175"/>
              <a:gd name="connsiteY7" fmla="*/ 1485900 h 1485900"/>
              <a:gd name="connsiteX0" fmla="*/ 0 w 638175"/>
              <a:gd name="connsiteY0" fmla="*/ 1419225 h 1419225"/>
              <a:gd name="connsiteX1" fmla="*/ 257175 w 638175"/>
              <a:gd name="connsiteY1" fmla="*/ 1419225 h 1419225"/>
              <a:gd name="connsiteX2" fmla="*/ 257175 w 638175"/>
              <a:gd name="connsiteY2" fmla="*/ 781050 h 1419225"/>
              <a:gd name="connsiteX3" fmla="*/ 638175 w 638175"/>
              <a:gd name="connsiteY3" fmla="*/ 971550 h 1419225"/>
              <a:gd name="connsiteX4" fmla="*/ 638175 w 638175"/>
              <a:gd name="connsiteY4" fmla="*/ 0 h 1419225"/>
              <a:gd name="connsiteX5" fmla="*/ 247650 w 638175"/>
              <a:gd name="connsiteY5" fmla="*/ 104775 h 1419225"/>
              <a:gd name="connsiteX6" fmla="*/ 0 w 638175"/>
              <a:gd name="connsiteY6" fmla="*/ 104775 h 1419225"/>
              <a:gd name="connsiteX7" fmla="*/ 0 w 638175"/>
              <a:gd name="connsiteY7" fmla="*/ 1419225 h 1419225"/>
              <a:gd name="connsiteX0" fmla="*/ 0 w 638175"/>
              <a:gd name="connsiteY0" fmla="*/ 1419225 h 1419225"/>
              <a:gd name="connsiteX1" fmla="*/ 257175 w 638175"/>
              <a:gd name="connsiteY1" fmla="*/ 1419225 h 1419225"/>
              <a:gd name="connsiteX2" fmla="*/ 257175 w 638175"/>
              <a:gd name="connsiteY2" fmla="*/ 781050 h 1419225"/>
              <a:gd name="connsiteX3" fmla="*/ 638175 w 638175"/>
              <a:gd name="connsiteY3" fmla="*/ 876300 h 1419225"/>
              <a:gd name="connsiteX4" fmla="*/ 638175 w 638175"/>
              <a:gd name="connsiteY4" fmla="*/ 0 h 1419225"/>
              <a:gd name="connsiteX5" fmla="*/ 247650 w 638175"/>
              <a:gd name="connsiteY5" fmla="*/ 104775 h 1419225"/>
              <a:gd name="connsiteX6" fmla="*/ 0 w 638175"/>
              <a:gd name="connsiteY6" fmla="*/ 104775 h 1419225"/>
              <a:gd name="connsiteX7" fmla="*/ 0 w 638175"/>
              <a:gd name="connsiteY7" fmla="*/ 1419225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8175" h="1419225">
                <a:moveTo>
                  <a:pt x="0" y="1419225"/>
                </a:moveTo>
                <a:lnTo>
                  <a:pt x="257175" y="1419225"/>
                </a:lnTo>
                <a:lnTo>
                  <a:pt x="257175" y="781050"/>
                </a:lnTo>
                <a:lnTo>
                  <a:pt x="638175" y="876300"/>
                </a:lnTo>
                <a:lnTo>
                  <a:pt x="638175" y="0"/>
                </a:lnTo>
                <a:lnTo>
                  <a:pt x="247650" y="104775"/>
                </a:lnTo>
                <a:lnTo>
                  <a:pt x="0" y="104775"/>
                </a:lnTo>
                <a:lnTo>
                  <a:pt x="0" y="14192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endParaRPr lang="en-US" sz="5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Multi Input Trans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16292" y="4944349"/>
            <a:ext cx="135337" cy="1522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0" name="TextBox 69"/>
          <p:cNvSpPr txBox="1"/>
          <p:nvPr/>
        </p:nvSpPr>
        <p:spPr>
          <a:xfrm>
            <a:off x="6718179" y="1292423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Engine</a:t>
            </a:r>
            <a:endParaRPr lang="en-US" sz="1400" b="1" dirty="0"/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Powertrain Architectures</a:t>
            </a:r>
            <a:endParaRPr lang="en-US" dirty="0"/>
          </a:p>
        </p:txBody>
      </p:sp>
      <p:cxnSp>
        <p:nvCxnSpPr>
          <p:cNvPr id="74" name="Elbow Connector 73"/>
          <p:cNvCxnSpPr>
            <a:endCxn id="50" idx="3"/>
          </p:cNvCxnSpPr>
          <p:nvPr/>
        </p:nvCxnSpPr>
        <p:spPr>
          <a:xfrm rot="16200000" flipV="1">
            <a:off x="6796293" y="2454381"/>
            <a:ext cx="1557687" cy="242128"/>
          </a:xfrm>
          <a:prstGeom prst="bentConnector2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9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300</TotalTime>
  <Words>284</Words>
  <Application>Microsoft Office PowerPoint</Application>
  <PresentationFormat>On-screen Show (4:3)</PresentationFormat>
  <Paragraphs>97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MBDCPx2</vt:lpstr>
      <vt:lpstr>Vehicle Powertrain Architectures</vt:lpstr>
      <vt:lpstr>Architectures for Vehicles</vt:lpstr>
      <vt:lpstr>Powertrain Architectures</vt:lpstr>
      <vt:lpstr>Powertrain Architectures</vt:lpstr>
      <vt:lpstr>Powertrain Architectures</vt:lpstr>
      <vt:lpstr>Powertrain Architectures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Vehicle Powertrain Architectures, Power loss models</dc:title>
  <dc:creator>David</dc:creator>
  <cp:lastModifiedBy>Beth Bezaire</cp:lastModifiedBy>
  <cp:revision>18</cp:revision>
  <dcterms:created xsi:type="dcterms:W3CDTF">2013-02-04T04:11:50Z</dcterms:created>
  <dcterms:modified xsi:type="dcterms:W3CDTF">2014-07-14T22:50:19Z</dcterms:modified>
</cp:coreProperties>
</file>