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116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7B51-E746-4E2C-B782-39E939956DC2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B0CB6-0868-45F8-942B-44340D72A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7B51-E746-4E2C-B782-39E939956DC2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B0CB6-0868-45F8-942B-44340D72A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7B51-E746-4E2C-B782-39E939956DC2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B0CB6-0868-45F8-942B-44340D72A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7B51-E746-4E2C-B782-39E939956DC2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B0CB6-0868-45F8-942B-44340D72A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7B51-E746-4E2C-B782-39E939956DC2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B0CB6-0868-45F8-942B-44340D72A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7B51-E746-4E2C-B782-39E939956DC2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B0CB6-0868-45F8-942B-44340D72A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7B51-E746-4E2C-B782-39E939956DC2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B0CB6-0868-45F8-942B-44340D72A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7B51-E746-4E2C-B782-39E939956DC2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B0CB6-0868-45F8-942B-44340D72A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7B51-E746-4E2C-B782-39E939956DC2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B0CB6-0868-45F8-942B-44340D72A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7B51-E746-4E2C-B782-39E939956DC2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B0CB6-0868-45F8-942B-44340D72A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7B51-E746-4E2C-B782-39E939956DC2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B0CB6-0868-45F8-942B-44340D72A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57B51-E746-4E2C-B782-39E939956DC2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B0CB6-0868-45F8-942B-44340D72A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 Loss Models for Components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Lecture </a:t>
            </a:r>
            <a:r>
              <a:rPr lang="en-US" smtClean="0"/>
              <a:t>7</a:t>
            </a:r>
            <a:endParaRPr lang="en-US" dirty="0" smtClean="0"/>
          </a:p>
          <a:p>
            <a:r>
              <a:rPr lang="en-US" dirty="0" smtClean="0"/>
              <a:t>MBDCP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53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Loss Models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1600200"/>
          </a:xfrm>
        </p:spPr>
        <p:txBody>
          <a:bodyPr/>
          <a:lstStyle/>
          <a:p>
            <a:r>
              <a:rPr lang="en-US" dirty="0" smtClean="0"/>
              <a:t>Models that look at the power flow through the vehicle and account for the losses associated with each component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45720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Power loss models are easy to understand, especially for electric components because of the simplicity of signs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286000" y="2974064"/>
                <a:ext cx="5029200" cy="14995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𝑖𝑛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𝑜𝑢𝑡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𝑙𝑜𝑠𝑠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𝑜𝑢𝑡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i="1" dirty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𝑙𝑜𝑠𝑠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𝑜𝑢𝑡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𝑜𝑢𝑡</m:t>
                              </m:r>
                            </m:sub>
                          </m:sSub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2974064"/>
                <a:ext cx="5029200" cy="149951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424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Conventional Vehicle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next modeling task will be to construct a conventional vehicle power loss model</a:t>
            </a:r>
          </a:p>
          <a:p>
            <a:r>
              <a:rPr lang="en-US" dirty="0" smtClean="0"/>
              <a:t>This power loss model will require the driver and glider models previously constructed, in addition with power loss engine and driveline models</a:t>
            </a:r>
          </a:p>
          <a:p>
            <a:r>
              <a:rPr lang="en-US" dirty="0" smtClean="0"/>
              <a:t>The causality of each of these components is different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08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642" y="252243"/>
            <a:ext cx="8229600" cy="1143000"/>
          </a:xfrm>
        </p:spPr>
        <p:txBody>
          <a:bodyPr/>
          <a:lstStyle/>
          <a:p>
            <a:r>
              <a:rPr lang="en-US" dirty="0" smtClean="0"/>
              <a:t>Engine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57600"/>
            <a:ext cx="8229600" cy="2819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engine model has P</a:t>
            </a:r>
            <a:r>
              <a:rPr lang="en-US" baseline="-25000" dirty="0" smtClean="0"/>
              <a:t>out</a:t>
            </a:r>
            <a:r>
              <a:rPr lang="en-US" dirty="0" smtClean="0"/>
              <a:t> commanded by the driver model. Using P</a:t>
            </a:r>
            <a:r>
              <a:rPr lang="en-US" baseline="-25000" dirty="0" smtClean="0"/>
              <a:t>out</a:t>
            </a:r>
            <a:r>
              <a:rPr lang="en-US" dirty="0" smtClean="0"/>
              <a:t> as the known variable,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loss</a:t>
            </a:r>
            <a:r>
              <a:rPr lang="en-US" dirty="0" smtClean="0"/>
              <a:t> and P</a:t>
            </a:r>
            <a:r>
              <a:rPr lang="en-US" baseline="-25000" dirty="0" smtClean="0"/>
              <a:t>in</a:t>
            </a:r>
            <a:r>
              <a:rPr lang="en-US" dirty="0" smtClean="0"/>
              <a:t> can be found using these equations</a:t>
            </a:r>
          </a:p>
          <a:p>
            <a:r>
              <a:rPr lang="en-US" dirty="0" smtClean="0"/>
              <a:t>P</a:t>
            </a:r>
            <a:r>
              <a:rPr lang="en-US" baseline="-25000" dirty="0" smtClean="0"/>
              <a:t>in</a:t>
            </a:r>
            <a:r>
              <a:rPr lang="en-US" dirty="0" smtClean="0"/>
              <a:t> in the case of the engine is the fuel going into the engine. With some known constants, we can obtain fuel consumption values for a drive cycle</a:t>
            </a:r>
            <a:endParaRPr lang="en-US" dirty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252646" y="1360409"/>
            <a:ext cx="1428217" cy="10757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Engine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926912" y="2469116"/>
            <a:ext cx="0" cy="30480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842154" y="1978965"/>
            <a:ext cx="329184" cy="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737928" y="1978965"/>
            <a:ext cx="329184" cy="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57200" y="1783316"/>
            <a:ext cx="576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</a:t>
            </a:r>
            <a:r>
              <a:rPr lang="en-US" sz="2400" baseline="-25000" dirty="0" smtClean="0"/>
              <a:t>in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676400" y="2738735"/>
            <a:ext cx="893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P</a:t>
            </a:r>
            <a:r>
              <a:rPr lang="en-US" sz="2400" baseline="-25000" dirty="0" err="1" smtClean="0"/>
              <a:t>loss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067112" y="1748135"/>
            <a:ext cx="893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</a:t>
            </a:r>
            <a:r>
              <a:rPr lang="en-US" sz="2400" baseline="-25000" dirty="0" smtClean="0"/>
              <a:t>out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191000" y="1143000"/>
                <a:ext cx="5029200" cy="14995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𝑖𝑛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𝑜𝑢𝑡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𝑙𝑜𝑠𝑠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𝑜𝑢𝑡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endParaRPr lang="en-US" sz="2400" i="1" dirty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𝑙𝑜𝑠𝑠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𝑜𝑢𝑡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𝑜𝑢𝑡</m:t>
                              </m:r>
                            </m:sub>
                          </m:sSub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0" y="1143000"/>
                <a:ext cx="5029200" cy="149951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>
          <a:xfrm>
            <a:off x="745236" y="1600200"/>
            <a:ext cx="261510" cy="183116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8" idx="0"/>
          </p:cNvCxnSpPr>
          <p:nvPr/>
        </p:nvCxnSpPr>
        <p:spPr>
          <a:xfrm flipV="1">
            <a:off x="745236" y="1600200"/>
            <a:ext cx="261510" cy="183116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209800" y="2743200"/>
            <a:ext cx="261510" cy="183116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2209800" y="2743200"/>
            <a:ext cx="261510" cy="183116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102999" y="1508642"/>
            <a:ext cx="261510" cy="183116"/>
          </a:xfrm>
          <a:prstGeom prst="line">
            <a:avLst/>
          </a:prstGeom>
          <a:ln w="349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067112" y="1600200"/>
            <a:ext cx="35887" cy="56377"/>
          </a:xfrm>
          <a:prstGeom prst="line">
            <a:avLst/>
          </a:prstGeom>
          <a:ln w="349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ight Arrow 24"/>
          <p:cNvSpPr/>
          <p:nvPr/>
        </p:nvSpPr>
        <p:spPr>
          <a:xfrm>
            <a:off x="3960793" y="1783316"/>
            <a:ext cx="535007" cy="230832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3364509" y="2244981"/>
            <a:ext cx="1" cy="803019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667000" y="3014246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Driver Command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9208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7409"/>
            <a:ext cx="8229600" cy="1143000"/>
          </a:xfrm>
        </p:spPr>
        <p:txBody>
          <a:bodyPr/>
          <a:lstStyle/>
          <a:p>
            <a:r>
              <a:rPr lang="en-US" dirty="0" smtClean="0"/>
              <a:t>Driveline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2971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With P</a:t>
            </a:r>
            <a:r>
              <a:rPr lang="en-US" baseline="-25000" dirty="0" smtClean="0"/>
              <a:t>in</a:t>
            </a:r>
            <a:r>
              <a:rPr lang="en-US" dirty="0" smtClean="0"/>
              <a:t> being know because it the calculated output from the engine model, P</a:t>
            </a:r>
            <a:r>
              <a:rPr lang="en-US" baseline="-25000" dirty="0" smtClean="0"/>
              <a:t>out</a:t>
            </a:r>
            <a:r>
              <a:rPr lang="en-US" dirty="0" smtClean="0"/>
              <a:t> and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loss</a:t>
            </a:r>
            <a:r>
              <a:rPr lang="en-US" dirty="0" smtClean="0"/>
              <a:t> can be found using these equations.</a:t>
            </a:r>
          </a:p>
          <a:p>
            <a:r>
              <a:rPr lang="en-US" dirty="0" smtClean="0"/>
              <a:t>Inside of the driveline we will also be calculating the affects of braking taken from the driver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6378765" y="1360409"/>
            <a:ext cx="1428217" cy="1075756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Driveline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7053031" y="2469116"/>
            <a:ext cx="0" cy="30480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5968273" y="1978965"/>
            <a:ext cx="329184" cy="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864047" y="1978965"/>
            <a:ext cx="329184" cy="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83319" y="1783316"/>
            <a:ext cx="576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</a:t>
            </a:r>
            <a:r>
              <a:rPr lang="en-US" sz="2400" baseline="-25000" dirty="0" smtClean="0"/>
              <a:t>in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802519" y="2738735"/>
            <a:ext cx="893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P</a:t>
            </a:r>
            <a:r>
              <a:rPr lang="en-US" sz="2400" baseline="-25000" dirty="0" err="1" smtClean="0"/>
              <a:t>loss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8174119" y="1748135"/>
            <a:ext cx="893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</a:t>
            </a:r>
            <a:r>
              <a:rPr lang="en-US" sz="2400" baseline="-25000" dirty="0" smtClean="0"/>
              <a:t>out</a:t>
            </a:r>
            <a:endParaRPr lang="en-US" sz="2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8369809" y="1600200"/>
            <a:ext cx="261510" cy="183116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369809" y="1600200"/>
            <a:ext cx="261510" cy="183116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335919" y="2743200"/>
            <a:ext cx="261510" cy="183116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7335919" y="2743200"/>
            <a:ext cx="261510" cy="183116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5779009" y="1524000"/>
            <a:ext cx="261510" cy="183116"/>
          </a:xfrm>
          <a:prstGeom prst="line">
            <a:avLst/>
          </a:prstGeom>
          <a:ln w="349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723635" y="1600200"/>
            <a:ext cx="64117" cy="106916"/>
          </a:xfrm>
          <a:prstGeom prst="line">
            <a:avLst/>
          </a:prstGeom>
          <a:ln w="349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811919" y="2244981"/>
            <a:ext cx="1" cy="803019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343400" y="2967335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Input from engine</a:t>
            </a:r>
            <a:endParaRPr lang="en-US" sz="2400" dirty="0"/>
          </a:p>
        </p:txBody>
      </p:sp>
      <p:sp>
        <p:nvSpPr>
          <p:cNvPr id="21" name="Right Arrow 20"/>
          <p:cNvSpPr/>
          <p:nvPr/>
        </p:nvSpPr>
        <p:spPr>
          <a:xfrm rot="10800000">
            <a:off x="4722793" y="1902767"/>
            <a:ext cx="535007" cy="230832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-1295400" y="1608554"/>
                <a:ext cx="7620000" cy="1591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𝑜𝑢𝑡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𝑖𝑛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−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𝑙𝑜𝑠𝑠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𝑖𝑛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𝑙𝑜𝑠𝑠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+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𝑖𝑛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+ 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∗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𝑖𝑛</m:t>
                            </m:r>
                          </m:sub>
                        </m:sSub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/>
                  <a:t> </a:t>
                </a:r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95400" y="1608554"/>
                <a:ext cx="7620000" cy="159184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597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Engine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86600" y="1981200"/>
            <a:ext cx="2286000" cy="3687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Coefficients: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C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= 20 kW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C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 = 1.3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C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</a:t>
            </a:r>
            <a:r>
              <a:rPr lang="en-US" sz="2000" dirty="0"/>
              <a:t>= </a:t>
            </a:r>
            <a:r>
              <a:rPr lang="en-US" sz="2000" dirty="0" smtClean="0"/>
              <a:t>0.0042 1/kW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447800"/>
            <a:ext cx="6781799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123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Engine Model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6629400" cy="4900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086600" y="1981200"/>
            <a:ext cx="2286000" cy="3687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Coefficients: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C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= 20 kW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C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 = 1.3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C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</a:t>
            </a:r>
            <a:r>
              <a:rPr lang="en-US" sz="2000" dirty="0"/>
              <a:t>= </a:t>
            </a:r>
            <a:r>
              <a:rPr lang="en-US" sz="2000" dirty="0" smtClean="0"/>
              <a:t>0.0042 1/kW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907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Driveline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10400" y="1600200"/>
            <a:ext cx="2133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Coefficients:</a:t>
            </a:r>
          </a:p>
          <a:p>
            <a:pPr marL="0" indent="0">
              <a:buNone/>
            </a:pPr>
            <a:r>
              <a:rPr lang="en-US" sz="2000" dirty="0"/>
              <a:t>C</a:t>
            </a:r>
            <a:r>
              <a:rPr lang="en-US" sz="2000" baseline="-25000" dirty="0"/>
              <a:t>0</a:t>
            </a:r>
            <a:r>
              <a:rPr lang="en-US" sz="2000" dirty="0"/>
              <a:t> = </a:t>
            </a:r>
            <a:r>
              <a:rPr lang="en-US" sz="2000" dirty="0" smtClean="0"/>
              <a:t>0.6 </a:t>
            </a:r>
            <a:r>
              <a:rPr lang="en-US" sz="2000" dirty="0"/>
              <a:t>kW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C</a:t>
            </a:r>
            <a:r>
              <a:rPr lang="en-US" sz="2000" baseline="-25000" dirty="0"/>
              <a:t>1</a:t>
            </a:r>
            <a:r>
              <a:rPr lang="en-US" sz="2000" dirty="0"/>
              <a:t> = </a:t>
            </a:r>
            <a:r>
              <a:rPr lang="en-US" sz="2000" dirty="0" smtClean="0"/>
              <a:t>0.012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C</a:t>
            </a:r>
            <a:r>
              <a:rPr lang="en-US" sz="2000" baseline="-25000" dirty="0"/>
              <a:t>2</a:t>
            </a:r>
            <a:r>
              <a:rPr lang="en-US" sz="2000" dirty="0"/>
              <a:t> = </a:t>
            </a:r>
            <a:r>
              <a:rPr lang="en-US" sz="2000" dirty="0" smtClean="0"/>
              <a:t>0.00049 </a:t>
            </a:r>
            <a:r>
              <a:rPr lang="en-US" sz="2000" dirty="0"/>
              <a:t>1/kW</a:t>
            </a:r>
          </a:p>
          <a:p>
            <a:pPr marL="0" indent="0">
              <a:buNone/>
            </a:pPr>
            <a:endParaRPr lang="en-US" sz="2000" dirty="0"/>
          </a:p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89" y="1447800"/>
            <a:ext cx="6666411" cy="480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194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Example Driveline Model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7010400" y="1600200"/>
            <a:ext cx="2133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Coefficients:</a:t>
            </a:r>
          </a:p>
          <a:p>
            <a:pPr marL="0" indent="0">
              <a:buNone/>
            </a:pPr>
            <a:r>
              <a:rPr lang="en-US" sz="2000" dirty="0"/>
              <a:t>C</a:t>
            </a:r>
            <a:r>
              <a:rPr lang="en-US" sz="2000" baseline="-25000" dirty="0"/>
              <a:t>0</a:t>
            </a:r>
            <a:r>
              <a:rPr lang="en-US" sz="2000" dirty="0"/>
              <a:t> = </a:t>
            </a:r>
            <a:r>
              <a:rPr lang="en-US" sz="2000" dirty="0" smtClean="0"/>
              <a:t>0.6 </a:t>
            </a:r>
            <a:r>
              <a:rPr lang="en-US" sz="2000" dirty="0"/>
              <a:t>kW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C</a:t>
            </a:r>
            <a:r>
              <a:rPr lang="en-US" sz="2000" baseline="-25000" dirty="0"/>
              <a:t>1</a:t>
            </a:r>
            <a:r>
              <a:rPr lang="en-US" sz="2000" dirty="0"/>
              <a:t> = </a:t>
            </a:r>
            <a:r>
              <a:rPr lang="en-US" sz="2000" dirty="0" smtClean="0"/>
              <a:t>0.012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C</a:t>
            </a:r>
            <a:r>
              <a:rPr lang="en-US" sz="2000" baseline="-25000" dirty="0"/>
              <a:t>2</a:t>
            </a:r>
            <a:r>
              <a:rPr lang="en-US" sz="2000" dirty="0"/>
              <a:t> = </a:t>
            </a:r>
            <a:r>
              <a:rPr lang="en-US" sz="2000" dirty="0" smtClean="0"/>
              <a:t>0.00049 </a:t>
            </a:r>
            <a:r>
              <a:rPr lang="en-US" sz="2000" dirty="0"/>
              <a:t>1/kW</a:t>
            </a:r>
          </a:p>
          <a:p>
            <a:pPr marL="0" indent="0">
              <a:buNone/>
            </a:pPr>
            <a:endParaRPr lang="en-US" sz="2000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6695882" cy="5075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438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BDCPx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MBDCPx2</Template>
  <TotalTime>999</TotalTime>
  <Words>276</Words>
  <Application>Microsoft Office PowerPoint</Application>
  <PresentationFormat>On-screen Show (4:3)</PresentationFormat>
  <Paragraphs>65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Cambria Math</vt:lpstr>
      <vt:lpstr>MBDCPx2</vt:lpstr>
      <vt:lpstr>Power Loss Models for Components</vt:lpstr>
      <vt:lpstr>Power Loss Models</vt:lpstr>
      <vt:lpstr>Conventional Vehicle Model</vt:lpstr>
      <vt:lpstr>Engine Model</vt:lpstr>
      <vt:lpstr>Driveline Model</vt:lpstr>
      <vt:lpstr>Example Engine Model</vt:lpstr>
      <vt:lpstr>Example Engine Model</vt:lpstr>
      <vt:lpstr>Example Driveline Model</vt:lpstr>
      <vt:lpstr>Example Driveline Model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Loss Models for Components</dc:title>
  <dc:creator>David</dc:creator>
  <cp:lastModifiedBy>Beth Bezaire</cp:lastModifiedBy>
  <cp:revision>11</cp:revision>
  <dcterms:created xsi:type="dcterms:W3CDTF">2013-02-06T04:33:47Z</dcterms:created>
  <dcterms:modified xsi:type="dcterms:W3CDTF">2014-07-14T22:51:14Z</dcterms:modified>
</cp:coreProperties>
</file>